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drawings/drawing10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theme/themeOverride1.xml" ContentType="application/vnd.openxmlformats-officedocument.themeOverride+xml"/>
  <Override PartName="/ppt/drawings/drawing11.xml" ContentType="application/vnd.openxmlformats-officedocument.drawingml.chartshapes+xml"/>
  <Override PartName="/ppt/charts/chart17.xml" ContentType="application/vnd.openxmlformats-officedocument.drawingml.chart+xml"/>
  <Override PartName="/ppt/theme/themeOverride2.xml" ContentType="application/vnd.openxmlformats-officedocument.themeOverride+xml"/>
  <Override PartName="/ppt/drawings/drawing12.xml" ContentType="application/vnd.openxmlformats-officedocument.drawingml.chartshapes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rawings/drawing1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theme/themeOverride4.xml" ContentType="application/vnd.openxmlformats-officedocument.themeOverride+xml"/>
  <Override PartName="/ppt/drawings/drawing14.xml" ContentType="application/vnd.openxmlformats-officedocument.drawingml.chartshapes+xml"/>
  <Override PartName="/ppt/charts/chart20.xml" ContentType="application/vnd.openxmlformats-officedocument.drawingml.chart+xml"/>
  <Override PartName="/ppt/theme/themeOverride5.xml" ContentType="application/vnd.openxmlformats-officedocument.themeOverride+xml"/>
  <Override PartName="/ppt/drawings/drawing15.xml" ContentType="application/vnd.openxmlformats-officedocument.drawingml.chartshapes+xml"/>
  <Override PartName="/ppt/charts/chart21.xml" ContentType="application/vnd.openxmlformats-officedocument.drawingml.chart+xml"/>
  <Override PartName="/ppt/theme/themeOverride6.xml" ContentType="application/vnd.openxmlformats-officedocument.themeOverride+xml"/>
  <Override PartName="/ppt/drawings/drawing16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22.xml" ContentType="application/vnd.openxmlformats-officedocument.drawingml.chart+xml"/>
  <Override PartName="/ppt/drawings/drawing17.xml" ContentType="application/vnd.openxmlformats-officedocument.drawingml.chartshapes+xml"/>
  <Override PartName="/ppt/charts/chart23.xml" ContentType="application/vnd.openxmlformats-officedocument.drawingml.chart+xml"/>
  <Override PartName="/ppt/drawings/drawing18.xml" ContentType="application/vnd.openxmlformats-officedocument.drawingml.chartshapes+xml"/>
  <Override PartName="/ppt/charts/chart24.xml" ContentType="application/vnd.openxmlformats-officedocument.drawingml.chart+xml"/>
  <Override PartName="/ppt/drawings/drawing19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81" r:id="rId1"/>
  </p:sldMasterIdLst>
  <p:notesMasterIdLst>
    <p:notesMasterId r:id="rId34"/>
  </p:notesMasterIdLst>
  <p:handoutMasterIdLst>
    <p:handoutMasterId r:id="rId35"/>
  </p:handoutMasterIdLst>
  <p:sldIdLst>
    <p:sldId id="580" r:id="rId2"/>
    <p:sldId id="617" r:id="rId3"/>
    <p:sldId id="620" r:id="rId4"/>
    <p:sldId id="619" r:id="rId5"/>
    <p:sldId id="621" r:id="rId6"/>
    <p:sldId id="618" r:id="rId7"/>
    <p:sldId id="643" r:id="rId8"/>
    <p:sldId id="652" r:id="rId9"/>
    <p:sldId id="671" r:id="rId10"/>
    <p:sldId id="672" r:id="rId11"/>
    <p:sldId id="653" r:id="rId12"/>
    <p:sldId id="650" r:id="rId13"/>
    <p:sldId id="648" r:id="rId14"/>
    <p:sldId id="656" r:id="rId15"/>
    <p:sldId id="657" r:id="rId16"/>
    <p:sldId id="658" r:id="rId17"/>
    <p:sldId id="659" r:id="rId18"/>
    <p:sldId id="609" r:id="rId19"/>
    <p:sldId id="669" r:id="rId20"/>
    <p:sldId id="664" r:id="rId21"/>
    <p:sldId id="665" r:id="rId22"/>
    <p:sldId id="666" r:id="rId23"/>
    <p:sldId id="667" r:id="rId24"/>
    <p:sldId id="668" r:id="rId25"/>
    <p:sldId id="670" r:id="rId26"/>
    <p:sldId id="662" r:id="rId27"/>
    <p:sldId id="632" r:id="rId28"/>
    <p:sldId id="631" r:id="rId29"/>
    <p:sldId id="612" r:id="rId30"/>
    <p:sldId id="614" r:id="rId31"/>
    <p:sldId id="616" r:id="rId32"/>
    <p:sldId id="534" r:id="rId33"/>
  </p:sldIdLst>
  <p:sldSz cx="10383838" cy="7254875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644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1288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932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2576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822067" algn="l" defTabSz="112882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3386480" algn="l" defTabSz="112882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950894" algn="l" defTabSz="112882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4515307" algn="l" defTabSz="112882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8154B5A-151A-430B-8D4E-21873D3E0CE9}">
          <p14:sldIdLst>
            <p14:sldId id="580"/>
            <p14:sldId id="617"/>
            <p14:sldId id="620"/>
            <p14:sldId id="619"/>
            <p14:sldId id="621"/>
            <p14:sldId id="618"/>
            <p14:sldId id="643"/>
            <p14:sldId id="652"/>
            <p14:sldId id="671"/>
            <p14:sldId id="672"/>
            <p14:sldId id="653"/>
            <p14:sldId id="650"/>
            <p14:sldId id="648"/>
            <p14:sldId id="656"/>
            <p14:sldId id="657"/>
            <p14:sldId id="658"/>
            <p14:sldId id="659"/>
            <p14:sldId id="609"/>
            <p14:sldId id="669"/>
            <p14:sldId id="664"/>
            <p14:sldId id="665"/>
            <p14:sldId id="666"/>
            <p14:sldId id="667"/>
            <p14:sldId id="668"/>
            <p14:sldId id="670"/>
            <p14:sldId id="662"/>
            <p14:sldId id="632"/>
            <p14:sldId id="631"/>
            <p14:sldId id="612"/>
            <p14:sldId id="614"/>
            <p14:sldId id="616"/>
            <p14:sldId id="534"/>
          </p14:sldIdLst>
        </p14:section>
        <p14:section name="Раздел без заголовка" id="{FB75F42F-A172-4580-AE66-7440BF8FB17B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4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FFF"/>
    <a:srgbClr val="99FFCC"/>
    <a:srgbClr val="88A945"/>
    <a:srgbClr val="628C38"/>
    <a:srgbClr val="33CCCC"/>
    <a:srgbClr val="0099CC"/>
    <a:srgbClr val="000000"/>
    <a:srgbClr val="00CC99"/>
    <a:srgbClr val="99FF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15" autoAdjust="0"/>
    <p:restoredTop sz="81302" autoAdjust="0"/>
  </p:normalViewPr>
  <p:slideViewPr>
    <p:cSldViewPr>
      <p:cViewPr>
        <p:scale>
          <a:sx n="75" d="100"/>
          <a:sy n="75" d="100"/>
        </p:scale>
        <p:origin x="-2520" y="-744"/>
      </p:cViewPr>
      <p:guideLst>
        <p:guide orient="horz" pos="2580"/>
        <p:guide pos="32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-4014" y="-96"/>
      </p:cViewPr>
      <p:guideLst>
        <p:guide orient="horz" pos="3126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6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Lbls>
            <c:delete val="1"/>
          </c:dLbls>
          <c:val>
            <c:numRef>
              <c:f>Лист1!$E$7:$E$9</c:f>
              <c:numCache>
                <c:formatCode>#,##0</c:formatCode>
                <c:ptCount val="3"/>
                <c:pt idx="0">
                  <c:v>1154</c:v>
                </c:pt>
                <c:pt idx="1">
                  <c:v>1139</c:v>
                </c:pt>
                <c:pt idx="2">
                  <c:v>1179</c:v>
                </c:pt>
              </c:numCache>
            </c:numRef>
          </c:val>
        </c:ser>
        <c:ser>
          <c:idx val="1"/>
          <c:order val="1"/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Лист1!$F$7:$F$9</c:f>
              <c:numCache>
                <c:formatCode>#,##0</c:formatCode>
                <c:ptCount val="3"/>
                <c:pt idx="0">
                  <c:v>13774.739240000001</c:v>
                </c:pt>
                <c:pt idx="1">
                  <c:v>14400.26450838</c:v>
                </c:pt>
                <c:pt idx="2">
                  <c:v>13644.25219051</c:v>
                </c:pt>
              </c:numCache>
            </c:numRef>
          </c:val>
        </c:ser>
        <c:ser>
          <c:idx val="2"/>
          <c:order val="2"/>
          <c:invertIfNegative val="0"/>
          <c:dPt>
            <c:idx val="0"/>
            <c:invertIfNegative val="0"/>
            <c:bubble3D val="0"/>
            <c:spPr>
              <a:solidFill>
                <a:srgbClr val="628C38"/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rgbClr val="628C38"/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628C38"/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Лист1!$G$7:$G$9</c:f>
              <c:numCache>
                <c:formatCode>#,##0</c:formatCode>
                <c:ptCount val="3"/>
                <c:pt idx="0">
                  <c:v>13620.746580000001</c:v>
                </c:pt>
                <c:pt idx="1">
                  <c:v>14539.00068838</c:v>
                </c:pt>
                <c:pt idx="2">
                  <c:v>13822.98837051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4238976"/>
        <c:axId val="94244864"/>
        <c:axId val="0"/>
      </c:bar3DChart>
      <c:catAx>
        <c:axId val="94238976"/>
        <c:scaling>
          <c:orientation val="minMax"/>
        </c:scaling>
        <c:delete val="1"/>
        <c:axPos val="b"/>
        <c:majorTickMark val="out"/>
        <c:minorTickMark val="none"/>
        <c:tickLblPos val="nextTo"/>
        <c:crossAx val="94244864"/>
        <c:crosses val="autoZero"/>
        <c:auto val="1"/>
        <c:lblAlgn val="ctr"/>
        <c:lblOffset val="100"/>
        <c:noMultiLvlLbl val="0"/>
      </c:catAx>
      <c:valAx>
        <c:axId val="9424486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94238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 sz="1600">
                <a:latin typeface="Arial Black" panose="020B0A04020102020204" pitchFamily="34" charset="0"/>
              </a:defRPr>
            </a:pPr>
            <a:r>
              <a:rPr lang="ru-RU" sz="1600" dirty="0" smtClean="0">
                <a:latin typeface="Arial Black" panose="020B0A04020102020204" pitchFamily="34" charset="0"/>
              </a:rPr>
              <a:t>Ставка налога</a:t>
            </a:r>
          </a:p>
        </c:rich>
      </c:tx>
      <c:layout>
        <c:manualLayout>
          <c:xMode val="edge"/>
          <c:yMode val="edge"/>
          <c:x val="0.35942271873423853"/>
          <c:y val="8.9342929757399089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Ставка налога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3.9713901056787453E-3"/>
                  <c:y val="-8.12208452339991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570523361468685E-2"/>
                  <c:y val="-7.44515813934777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3440800707000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1754490547680533E-3"/>
                  <c:y val="8.1215722832641748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latin typeface="Arial Black" panose="020B0A04020102020204" pitchFamily="34" charset="0"/>
                      </a:rPr>
                      <a:t> </a:t>
                    </a:r>
                    <a:r>
                      <a:rPr lang="en-US" sz="1600" dirty="0" smtClean="0">
                        <a:latin typeface="Arial Black" panose="020B0A04020102020204" pitchFamily="34" charset="0"/>
                      </a:rPr>
                      <a:t>5</a:t>
                    </a:r>
                    <a:r>
                      <a:rPr lang="en-US" sz="1600" dirty="0">
                        <a:latin typeface="Arial Black" panose="020B0A04020102020204" pitchFamily="34" charset="0"/>
                      </a:rPr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Black" panose="020B0A040201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  <c:pt idx="3">
                  <c:v>2029 год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0.02</c:v>
                </c:pt>
                <c:pt idx="1">
                  <c:v>0.03</c:v>
                </c:pt>
                <c:pt idx="2">
                  <c:v>0.04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969152"/>
        <c:axId val="147970688"/>
      </c:barChart>
      <c:catAx>
        <c:axId val="147969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 Black" panose="020B0A04020102020204" pitchFamily="34" charset="0"/>
              </a:defRPr>
            </a:pPr>
            <a:endParaRPr lang="ru-RU"/>
          </a:p>
        </c:txPr>
        <c:crossAx val="147970688"/>
        <c:crosses val="autoZero"/>
        <c:auto val="1"/>
        <c:lblAlgn val="ctr"/>
        <c:lblOffset val="100"/>
        <c:noMultiLvlLbl val="0"/>
      </c:catAx>
      <c:valAx>
        <c:axId val="14797068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47969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565840912400069E-2"/>
          <c:y val="1.4509587617820813E-2"/>
          <c:w val="0.78450144087124096"/>
          <c:h val="0.9072822168127150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Упрощенная система налогообложения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Lbls>
            <c:txPr>
              <a:bodyPr/>
              <a:lstStyle/>
              <a:p>
                <a:pPr>
                  <a:defRPr sz="1600" b="1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259.7</c:v>
                </c:pt>
                <c:pt idx="1">
                  <c:v>271.2</c:v>
                </c:pt>
                <c:pt idx="2">
                  <c:v>282.3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Патентная система налогообложения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126.3</c:v>
                </c:pt>
                <c:pt idx="1">
                  <c:v>126.3</c:v>
                </c:pt>
                <c:pt idx="2">
                  <c:v>126.3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1.787201881088344E-2"/>
                  <c:y val="-1.3843867338065665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691512119229886E-2"/>
                  <c:y val="-1.9776953340093814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261054045931089E-3"/>
                  <c:y val="-1.7799258006084468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6.6</c:v>
                </c:pt>
                <c:pt idx="1">
                  <c:v>6.7</c:v>
                </c:pt>
                <c:pt idx="2">
                  <c:v>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086144"/>
        <c:axId val="148104320"/>
        <c:axId val="0"/>
      </c:bar3DChart>
      <c:catAx>
        <c:axId val="14808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1600" b="1">
                <a:latin typeface="Arial Black" panose="020B0A04020102020204" pitchFamily="34" charset="0"/>
              </a:defRPr>
            </a:pPr>
            <a:endParaRPr lang="ru-RU"/>
          </a:p>
        </c:txPr>
        <c:crossAx val="148104320"/>
        <c:crosses val="autoZero"/>
        <c:auto val="1"/>
        <c:lblAlgn val="ctr"/>
        <c:lblOffset val="100"/>
        <c:noMultiLvlLbl val="0"/>
      </c:catAx>
      <c:valAx>
        <c:axId val="148104320"/>
        <c:scaling>
          <c:orientation val="minMax"/>
          <c:max val="440"/>
          <c:min val="100"/>
        </c:scaling>
        <c:delete val="1"/>
        <c:axPos val="l"/>
        <c:numFmt formatCode="#,##0" sourceLinked="1"/>
        <c:majorTickMark val="out"/>
        <c:minorTickMark val="none"/>
        <c:tickLblPos val="nextTo"/>
        <c:crossAx val="148086144"/>
        <c:crosses val="autoZero"/>
        <c:crossBetween val="between"/>
        <c:majorUnit val="20"/>
        <c:minorUnit val="2"/>
      </c:valAx>
    </c:plotArea>
    <c:legend>
      <c:legendPos val="r"/>
      <c:legendEntry>
        <c:idx val="0"/>
        <c:txPr>
          <a:bodyPr rot="0" vert="horz"/>
          <a:lstStyle/>
          <a:p>
            <a:pPr>
              <a:defRPr sz="1600" b="1">
                <a:latin typeface="Arial Black" panose="020B0A04020102020204" pitchFamily="34" charset="0"/>
              </a:defRPr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 sz="1600" b="1">
                <a:latin typeface="Arial Black" panose="020B0A04020102020204" pitchFamily="34" charset="0"/>
              </a:defRPr>
            </a:pPr>
            <a:endParaRPr lang="ru-RU"/>
          </a:p>
        </c:txPr>
      </c:legendEntry>
      <c:legendEntry>
        <c:idx val="2"/>
        <c:txPr>
          <a:bodyPr rot="0" vert="horz"/>
          <a:lstStyle/>
          <a:p>
            <a:pPr>
              <a:defRPr sz="1600" b="1">
                <a:latin typeface="Arial Black" panose="020B0A040201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4686735078814048"/>
          <c:y val="0.17067759890968254"/>
          <c:w val="0.22896956789563408"/>
          <c:h val="0.62901316428761844"/>
        </c:manualLayout>
      </c:layout>
      <c:overlay val="0"/>
      <c:txPr>
        <a:bodyPr rot="0" vert="horz"/>
        <a:lstStyle/>
        <a:p>
          <a:pPr>
            <a:defRPr sz="1600" b="1">
              <a:latin typeface="Arial Black" panose="020B0A040201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565840912400069E-2"/>
          <c:y val="1.5341545272317628E-2"/>
          <c:w val="0.79969897621090158"/>
          <c:h val="0.9030123610006872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Lbls>
            <c:txPr>
              <a:bodyPr/>
              <a:lstStyle/>
              <a:p>
                <a:pPr>
                  <a:defRPr sz="1600" b="1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70.900000000000006</c:v>
                </c:pt>
                <c:pt idx="1">
                  <c:v>72.900000000000006</c:v>
                </c:pt>
                <c:pt idx="2">
                  <c:v>72.900000000000006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Транспортный налог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127.1</c:v>
                </c:pt>
                <c:pt idx="1">
                  <c:v>129.30000000000001</c:v>
                </c:pt>
                <c:pt idx="2">
                  <c:v>131.6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1.2128910260389557E-3"/>
                  <c:y val="-2.7687734676131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128910260389557E-3"/>
                  <c:y val="-2.1754648674103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128910260389557E-3"/>
                  <c:y val="-2.37323440081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0</c:formatCode>
                <c:ptCount val="3"/>
                <c:pt idx="0">
                  <c:v>193.1</c:v>
                </c:pt>
                <c:pt idx="1">
                  <c:v>205.6</c:v>
                </c:pt>
                <c:pt idx="2">
                  <c:v>208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712832"/>
        <c:axId val="164714368"/>
        <c:axId val="0"/>
      </c:bar3DChart>
      <c:catAx>
        <c:axId val="16471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1600" b="1">
                <a:latin typeface="Arial Black" panose="020B0A04020102020204" pitchFamily="34" charset="0"/>
              </a:defRPr>
            </a:pPr>
            <a:endParaRPr lang="ru-RU"/>
          </a:p>
        </c:txPr>
        <c:crossAx val="164714368"/>
        <c:crosses val="autoZero"/>
        <c:auto val="1"/>
        <c:lblAlgn val="ctr"/>
        <c:lblOffset val="100"/>
        <c:noMultiLvlLbl val="0"/>
      </c:catAx>
      <c:valAx>
        <c:axId val="164714368"/>
        <c:scaling>
          <c:orientation val="minMax"/>
          <c:max val="440"/>
          <c:min val="10"/>
        </c:scaling>
        <c:delete val="1"/>
        <c:axPos val="l"/>
        <c:numFmt formatCode="0" sourceLinked="1"/>
        <c:majorTickMark val="out"/>
        <c:minorTickMark val="none"/>
        <c:tickLblPos val="nextTo"/>
        <c:crossAx val="164712832"/>
        <c:crosses val="autoZero"/>
        <c:crossBetween val="between"/>
        <c:majorUnit val="20"/>
        <c:minorUnit val="2"/>
      </c:valAx>
    </c:plotArea>
    <c:legend>
      <c:legendPos val="r"/>
      <c:layout>
        <c:manualLayout>
          <c:xMode val="edge"/>
          <c:yMode val="edge"/>
          <c:x val="0.73671034764994259"/>
          <c:y val="0.14493717198120282"/>
          <c:w val="0.2259840414102007"/>
          <c:h val="0.65220545935219476"/>
        </c:manualLayout>
      </c:layout>
      <c:overlay val="0"/>
      <c:txPr>
        <a:bodyPr/>
        <a:lstStyle/>
        <a:p>
          <a:pPr>
            <a:defRPr sz="1600" b="1">
              <a:latin typeface="Arial Black" panose="020B0A040201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565840912400069E-2"/>
          <c:y val="0.11339428874034131"/>
          <c:w val="0.64077039578073225"/>
          <c:h val="0.8083975144315533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Lbls>
            <c:txPr>
              <a:bodyPr/>
              <a:lstStyle/>
              <a:p>
                <a:pPr>
                  <a:defRPr sz="1600" b="1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196.70140000000001</c:v>
                </c:pt>
                <c:pt idx="1">
                  <c:v>198.66240999999999</c:v>
                </c:pt>
                <c:pt idx="2">
                  <c:v>200.64304000000001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867072"/>
        <c:axId val="164877056"/>
        <c:axId val="0"/>
      </c:bar3DChart>
      <c:catAx>
        <c:axId val="16486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1600" b="1">
                <a:latin typeface="Arial Black" panose="020B0A04020102020204" pitchFamily="34" charset="0"/>
              </a:defRPr>
            </a:pPr>
            <a:endParaRPr lang="ru-RU"/>
          </a:p>
        </c:txPr>
        <c:crossAx val="164877056"/>
        <c:crosses val="autoZero"/>
        <c:auto val="1"/>
        <c:lblAlgn val="ctr"/>
        <c:lblOffset val="100"/>
        <c:noMultiLvlLbl val="0"/>
      </c:catAx>
      <c:valAx>
        <c:axId val="164877056"/>
        <c:scaling>
          <c:orientation val="minMax"/>
          <c:max val="201"/>
          <c:min val="50"/>
        </c:scaling>
        <c:delete val="1"/>
        <c:axPos val="l"/>
        <c:numFmt formatCode="#,##0" sourceLinked="1"/>
        <c:majorTickMark val="out"/>
        <c:minorTickMark val="none"/>
        <c:tickLblPos val="nextTo"/>
        <c:crossAx val="164867072"/>
        <c:crosses val="autoZero"/>
        <c:crossBetween val="between"/>
        <c:majorUnit val="20"/>
        <c:min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565840912400069E-2"/>
          <c:y val="0"/>
          <c:w val="0.70689001971775201"/>
          <c:h val="0.912474792357549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аренды за земельные участки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Lbls>
            <c:txPr>
              <a:bodyPr/>
              <a:lstStyle/>
              <a:p>
                <a:pPr>
                  <a:defRPr sz="1600" b="1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439.4</c:v>
                </c:pt>
                <c:pt idx="1">
                  <c:v>457.1</c:v>
                </c:pt>
                <c:pt idx="2">
                  <c:v>475.3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сдачи в аренду муниципального имущества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114.3</c:v>
                </c:pt>
                <c:pt idx="1">
                  <c:v>111.8</c:v>
                </c:pt>
                <c:pt idx="2">
                  <c:v>109.3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доходы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Lbls>
            <c:txPr>
              <a:bodyPr/>
              <a:lstStyle/>
              <a:p>
                <a:pPr>
                  <a:defRPr sz="1600" b="1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107.1</c:v>
                </c:pt>
                <c:pt idx="1">
                  <c:v>109.9</c:v>
                </c:pt>
                <c:pt idx="2">
                  <c:v>112.8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доходы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1.289297391414071E-2"/>
                  <c:y val="-1.5399121625880237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951612996678774E-3"/>
                  <c:y val="-1.683353435285085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889485615516084E-3"/>
                  <c:y val="-1.8772704223415287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Лист1!$E$2:$E$4</c:f>
              <c:numCache>
                <c:formatCode>#,##0</c:formatCode>
                <c:ptCount val="3"/>
                <c:pt idx="0">
                  <c:v>13</c:v>
                </c:pt>
                <c:pt idx="1">
                  <c:v>13.5</c:v>
                </c:pt>
                <c:pt idx="2">
                  <c:v>14.3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5026048"/>
        <c:axId val="165036032"/>
        <c:axId val="0"/>
      </c:bar3DChart>
      <c:catAx>
        <c:axId val="16502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1600" b="1">
                <a:latin typeface="Arial Black" panose="020B0A04020102020204" pitchFamily="34" charset="0"/>
              </a:defRPr>
            </a:pPr>
            <a:endParaRPr lang="ru-RU"/>
          </a:p>
        </c:txPr>
        <c:crossAx val="165036032"/>
        <c:crosses val="autoZero"/>
        <c:auto val="1"/>
        <c:lblAlgn val="ctr"/>
        <c:lblOffset val="100"/>
        <c:noMultiLvlLbl val="0"/>
      </c:catAx>
      <c:valAx>
        <c:axId val="165036032"/>
        <c:scaling>
          <c:orientation val="minMax"/>
          <c:max val="712"/>
          <c:min val="10"/>
        </c:scaling>
        <c:delete val="1"/>
        <c:axPos val="l"/>
        <c:numFmt formatCode="#,##0" sourceLinked="1"/>
        <c:majorTickMark val="out"/>
        <c:minorTickMark val="none"/>
        <c:tickLblPos val="nextTo"/>
        <c:crossAx val="165026048"/>
        <c:crosses val="autoZero"/>
        <c:crossBetween val="between"/>
        <c:majorUnit val="20"/>
        <c:minorUnit val="2"/>
      </c:valAx>
    </c:plotArea>
    <c:legend>
      <c:legendPos val="r"/>
      <c:layout>
        <c:manualLayout>
          <c:xMode val="edge"/>
          <c:yMode val="edge"/>
          <c:x val="0.69153936881915035"/>
          <c:y val="8.9662696384785717E-2"/>
          <c:w val="0.30846063118084971"/>
          <c:h val="0.83528094070292491"/>
        </c:manualLayout>
      </c:layout>
      <c:overlay val="0"/>
      <c:txPr>
        <a:bodyPr/>
        <a:lstStyle/>
        <a:p>
          <a:pPr>
            <a:defRPr sz="1600" b="1">
              <a:latin typeface="Arial Black" panose="020B0A040201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78738115816767E-2"/>
          <c:y val="0.11339420873873163"/>
          <c:w val="0.84626953437215557"/>
          <c:h val="0.8083975144315533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приватизации имущества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Lbls>
            <c:txPr>
              <a:bodyPr/>
              <a:lstStyle/>
              <a:p>
                <a:pPr>
                  <a:defRPr sz="1600" b="1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245.5</c:v>
                </c:pt>
                <c:pt idx="1">
                  <c:v>106.7</c:v>
                </c:pt>
                <c:pt idx="2">
                  <c:v>61.8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продажа земельных участков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24.2</c:v>
                </c:pt>
                <c:pt idx="1">
                  <c:v>22.9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5227520"/>
        <c:axId val="165237504"/>
        <c:axId val="0"/>
      </c:bar3DChart>
      <c:catAx>
        <c:axId val="16522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1600" b="1">
                <a:latin typeface="Arial Black" panose="020B0A04020102020204" pitchFamily="34" charset="0"/>
              </a:defRPr>
            </a:pPr>
            <a:endParaRPr lang="ru-RU"/>
          </a:p>
        </c:txPr>
        <c:crossAx val="165237504"/>
        <c:crosses val="autoZero"/>
        <c:auto val="1"/>
        <c:lblAlgn val="ctr"/>
        <c:lblOffset val="100"/>
        <c:noMultiLvlLbl val="0"/>
      </c:catAx>
      <c:valAx>
        <c:axId val="165237504"/>
        <c:scaling>
          <c:orientation val="minMax"/>
          <c:max val="270"/>
          <c:min val="10"/>
        </c:scaling>
        <c:delete val="1"/>
        <c:axPos val="l"/>
        <c:numFmt formatCode="0" sourceLinked="1"/>
        <c:majorTickMark val="out"/>
        <c:minorTickMark val="none"/>
        <c:tickLblPos val="nextTo"/>
        <c:crossAx val="165227520"/>
        <c:crosses val="autoZero"/>
        <c:crossBetween val="between"/>
        <c:majorUnit val="5"/>
        <c:minorUnit val="2"/>
      </c:valAx>
    </c:plotArea>
    <c:legend>
      <c:legendPos val="r"/>
      <c:layout>
        <c:manualLayout>
          <c:xMode val="edge"/>
          <c:yMode val="edge"/>
          <c:x val="0.77025345007147217"/>
          <c:y val="0.10779639700568049"/>
          <c:w val="0.19845892569688234"/>
          <c:h val="0.55239543153337267"/>
        </c:manualLayout>
      </c:layout>
      <c:overlay val="0"/>
      <c:txPr>
        <a:bodyPr/>
        <a:lstStyle/>
        <a:p>
          <a:pPr>
            <a:defRPr sz="1600" b="1">
              <a:latin typeface="Arial Black" panose="020B0A040201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937472839685004"/>
          <c:y val="0.11343738799902639"/>
          <c:w val="0.57052278668124001"/>
          <c:h val="0.67557135572130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softEdge">
              <a:bevelT/>
              <a:bevelB/>
            </a:sp3d>
          </c:spPr>
          <c:dPt>
            <c:idx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4BACC6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2"/>
            <c:bubble3D val="0"/>
            <c:spPr>
              <a:solidFill>
                <a:srgbClr val="9BBB59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3"/>
            <c:bubble3D val="0"/>
            <c:spPr>
              <a:solidFill>
                <a:srgbClr val="EEECE1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Иная дотация</c:v>
                </c:pt>
                <c:pt idx="1">
                  <c:v>Субсидии*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1358.2198000000001</c:v>
                </c:pt>
                <c:pt idx="1">
                  <c:v>1118.1042299999999</c:v>
                </c:pt>
                <c:pt idx="2">
                  <c:v>5922.1920399999999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937472839685004"/>
          <c:y val="0.11343738799902639"/>
          <c:w val="0.57052278668124001"/>
          <c:h val="0.67557135572130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softEdge">
              <a:bevelT/>
              <a:bevelB/>
            </a:sp3d>
          </c:spPr>
          <c:dPt>
            <c:idx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4BACC6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2"/>
            <c:bubble3D val="0"/>
            <c:spPr>
              <a:solidFill>
                <a:srgbClr val="9BBB59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3"/>
            <c:bubble3D val="0"/>
            <c:spPr>
              <a:solidFill>
                <a:srgbClr val="EEECE1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Иная дотация</c:v>
                </c:pt>
                <c:pt idx="1">
                  <c:v>Субсидии*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1310</c:v>
                </c:pt>
                <c:pt idx="1">
                  <c:v>1841</c:v>
                </c:pt>
                <c:pt idx="2">
                  <c:v>6177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937472839685004"/>
          <c:y val="0.11343738799902639"/>
          <c:w val="0.57052278668124001"/>
          <c:h val="0.67557135572130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softEdge">
              <a:bevelT/>
              <a:bevelB/>
            </a:sp3d>
          </c:spPr>
          <c:dPt>
            <c:idx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4BACC6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2"/>
            <c:bubble3D val="0"/>
            <c:spPr>
              <a:solidFill>
                <a:srgbClr val="9BBB59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3"/>
            <c:bubble3D val="0"/>
            <c:spPr>
              <a:solidFill>
                <a:srgbClr val="EEECE1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59</a:t>
                    </a:r>
                    <a:r>
                      <a:rPr lang="ru-RU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Иная дотация</c:v>
                </c:pt>
                <c:pt idx="1">
                  <c:v>Субсидии*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1264</c:v>
                </c:pt>
                <c:pt idx="1">
                  <c:v>593</c:v>
                </c:pt>
                <c:pt idx="2">
                  <c:v>6538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937472839685004"/>
          <c:y val="0.11343738799902639"/>
          <c:w val="0.57052278668124001"/>
          <c:h val="0.67557135572130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softEdge">
              <a:bevelT/>
              <a:bevelB/>
            </a:sp3d>
          </c:spPr>
          <c:dPt>
            <c:idx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4BACC6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2"/>
            <c:bubble3D val="0"/>
            <c:spPr>
              <a:solidFill>
                <a:srgbClr val="9BBB59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3"/>
            <c:bubble3D val="0"/>
            <c:spPr>
              <a:solidFill>
                <a:srgbClr val="EEECE1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Программные расходы</c:v>
                </c:pt>
                <c:pt idx="1">
                  <c:v>Непрограммные расходы</c:v>
                </c:pt>
                <c:pt idx="2">
                  <c:v>Условно 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11140.95342267</c:v>
                </c:pt>
                <c:pt idx="1">
                  <c:v>2633.7858173300001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164315076102655E-2"/>
          <c:y val="6.7403924696352674E-2"/>
          <c:w val="0.9223975113876236"/>
          <c:h val="0.7858288004121153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2028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ED-45EC-A1F4-CCE2514627FA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4545.9660205102</c:v>
                </c:pt>
                <c:pt idx="1">
                  <c:v>882.66279999999995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ED-45EC-A1F4-CCE2514627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6"/>
        <c:gapDepth val="70"/>
        <c:shape val="box"/>
        <c:axId val="136252032"/>
        <c:axId val="136253824"/>
        <c:axId val="0"/>
      </c:bar3DChart>
      <c:catAx>
        <c:axId val="1362520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6253824"/>
        <c:crosses val="autoZero"/>
        <c:auto val="1"/>
        <c:lblAlgn val="ctr"/>
        <c:lblOffset val="100"/>
        <c:noMultiLvlLbl val="0"/>
      </c:catAx>
      <c:valAx>
        <c:axId val="136253824"/>
        <c:scaling>
          <c:orientation val="minMax"/>
          <c:max val="5000"/>
          <c:min val="100"/>
        </c:scaling>
        <c:delete val="1"/>
        <c:axPos val="l"/>
        <c:numFmt formatCode="#,##0.0" sourceLinked="1"/>
        <c:majorTickMark val="out"/>
        <c:minorTickMark val="none"/>
        <c:tickLblPos val="nextTo"/>
        <c:crossAx val="136252032"/>
        <c:crosses val="autoZero"/>
        <c:crossBetween val="between"/>
        <c:majorUnit val="2000"/>
        <c:minorUnit val="1000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937472839685004"/>
          <c:y val="0.11343738799902639"/>
          <c:w val="0.57052278668124001"/>
          <c:h val="0.67557135572130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softEdge">
              <a:bevelT/>
              <a:bevelB/>
            </a:sp3d>
          </c:spPr>
          <c:dPt>
            <c:idx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4BACC6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2"/>
            <c:bubble3D val="0"/>
            <c:spPr>
              <a:solidFill>
                <a:srgbClr val="9BBB59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3"/>
            <c:bubble3D val="0"/>
            <c:spPr>
              <a:solidFill>
                <a:srgbClr val="EEECE1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cat>
            <c:strRef>
              <c:f>Лист1!$A$2:$A$4</c:f>
              <c:strCache>
                <c:ptCount val="3"/>
                <c:pt idx="0">
                  <c:v>Программные расходы</c:v>
                </c:pt>
                <c:pt idx="1">
                  <c:v>Непрограммные расходы</c:v>
                </c:pt>
                <c:pt idx="2">
                  <c:v>Условно 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11752.59597135</c:v>
                </c:pt>
                <c:pt idx="1">
                  <c:v>2476.19053807</c:v>
                </c:pt>
                <c:pt idx="2">
                  <c:v>260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937472839685004"/>
          <c:y val="0.11343738799902639"/>
          <c:w val="0.57052278668124001"/>
          <c:h val="0.67557135572130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 год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softEdge">
              <a:bevelT/>
              <a:bevelB/>
            </a:sp3d>
          </c:spPr>
          <c:dPt>
            <c:idx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4BACC6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2"/>
            <c:bubble3D val="0"/>
            <c:spPr>
              <a:solidFill>
                <a:srgbClr val="9BBB59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3"/>
            <c:bubble3D val="0"/>
            <c:spPr>
              <a:solidFill>
                <a:srgbClr val="EEECE1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cat>
            <c:strRef>
              <c:f>Лист1!$A$2:$A$4</c:f>
              <c:strCache>
                <c:ptCount val="3"/>
                <c:pt idx="0">
                  <c:v>Программные расходы</c:v>
                </c:pt>
                <c:pt idx="1">
                  <c:v>Непрограммные расходы</c:v>
                </c:pt>
                <c:pt idx="2">
                  <c:v>Условно 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10806.903791369999</c:v>
                </c:pt>
                <c:pt idx="1">
                  <c:v>2458.50776154</c:v>
                </c:pt>
                <c:pt idx="2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937472839685004"/>
          <c:y val="0.11343738799902639"/>
          <c:w val="0.57052278668124001"/>
          <c:h val="0.67557135572130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2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5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6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7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cat>
            <c:strRef>
              <c:f>Лист1!$A$2:$A$11</c:f>
              <c:strCache>
                <c:ptCount val="10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1366.7</c:v>
                </c:pt>
                <c:pt idx="1">
                  <c:v>145.19999999999999</c:v>
                </c:pt>
                <c:pt idx="2">
                  <c:v>863.7</c:v>
                </c:pt>
                <c:pt idx="3">
                  <c:v>740.2</c:v>
                </c:pt>
                <c:pt idx="4">
                  <c:v>9282.6</c:v>
                </c:pt>
                <c:pt idx="5">
                  <c:v>601.70000000000005</c:v>
                </c:pt>
                <c:pt idx="6">
                  <c:v>310.60000000000002</c:v>
                </c:pt>
                <c:pt idx="7">
                  <c:v>439.7</c:v>
                </c:pt>
                <c:pt idx="8">
                  <c:v>12.8</c:v>
                </c:pt>
                <c:pt idx="9">
                  <c:v>11.5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937472839685004"/>
          <c:y val="0.11343738799902639"/>
          <c:w val="0.57052278668124001"/>
          <c:h val="0.67557135572130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2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5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6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7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cat>
            <c:strRef>
              <c:f>Лист1!$A$2:$A$11</c:f>
              <c:strCache>
                <c:ptCount val="10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1142.4000000000001</c:v>
                </c:pt>
                <c:pt idx="1">
                  <c:v>133.1</c:v>
                </c:pt>
                <c:pt idx="2">
                  <c:v>805.6</c:v>
                </c:pt>
                <c:pt idx="3">
                  <c:v>527.1</c:v>
                </c:pt>
                <c:pt idx="4">
                  <c:v>9238.2000000000007</c:v>
                </c:pt>
                <c:pt idx="5">
                  <c:v>619.4</c:v>
                </c:pt>
                <c:pt idx="6">
                  <c:v>332</c:v>
                </c:pt>
                <c:pt idx="7">
                  <c:v>449.7</c:v>
                </c:pt>
                <c:pt idx="8">
                  <c:v>12.9</c:v>
                </c:pt>
                <c:pt idx="9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937472839685004"/>
          <c:y val="0.11343738799902639"/>
          <c:w val="0.57052278668124001"/>
          <c:h val="0.67557135572130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2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5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6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7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cat>
            <c:strRef>
              <c:f>Лист1!$A$2:$A$11</c:f>
              <c:strCache>
                <c:ptCount val="10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1366.7</c:v>
                </c:pt>
                <c:pt idx="1">
                  <c:v>145.19999999999999</c:v>
                </c:pt>
                <c:pt idx="2">
                  <c:v>863.7</c:v>
                </c:pt>
                <c:pt idx="3">
                  <c:v>740.2</c:v>
                </c:pt>
                <c:pt idx="4">
                  <c:v>9282.6</c:v>
                </c:pt>
                <c:pt idx="5">
                  <c:v>601.70000000000005</c:v>
                </c:pt>
                <c:pt idx="6">
                  <c:v>310.60000000000002</c:v>
                </c:pt>
                <c:pt idx="7">
                  <c:v>439.7</c:v>
                </c:pt>
                <c:pt idx="8">
                  <c:v>12.8</c:v>
                </c:pt>
                <c:pt idx="9">
                  <c:v>11.5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164315076102655E-2"/>
          <c:y val="6.7403924696352674E-2"/>
          <c:w val="0.9223975113876236"/>
          <c:h val="0.7858288004121153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ED-45EC-A1F4-CCE2514627FA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4304.2853783793998</c:v>
                </c:pt>
                <c:pt idx="1">
                  <c:v>906.5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ED-45EC-A1F4-CCE2514627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6"/>
        <c:gapDepth val="70"/>
        <c:shape val="box"/>
        <c:axId val="136465024"/>
        <c:axId val="136466816"/>
        <c:axId val="0"/>
      </c:bar3DChart>
      <c:catAx>
        <c:axId val="1364650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6466816"/>
        <c:crosses val="autoZero"/>
        <c:auto val="1"/>
        <c:lblAlgn val="ctr"/>
        <c:lblOffset val="100"/>
        <c:noMultiLvlLbl val="0"/>
      </c:catAx>
      <c:valAx>
        <c:axId val="136466816"/>
        <c:scaling>
          <c:orientation val="minMax"/>
          <c:max val="5000"/>
          <c:min val="100"/>
        </c:scaling>
        <c:delete val="1"/>
        <c:axPos val="l"/>
        <c:numFmt formatCode="#,##0.0" sourceLinked="1"/>
        <c:majorTickMark val="out"/>
        <c:minorTickMark val="none"/>
        <c:tickLblPos val="nextTo"/>
        <c:crossAx val="136465024"/>
        <c:crosses val="autoZero"/>
        <c:crossBetween val="between"/>
        <c:majorUnit val="2000"/>
        <c:minorUnit val="1000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164315076102655E-2"/>
          <c:y val="6.7403924696352674E-2"/>
          <c:w val="0.9223975113876236"/>
          <c:h val="0.7858288004121153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ED-45EC-A1F4-CCE2514627FA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4030.6</c:v>
                </c:pt>
                <c:pt idx="1">
                  <c:v>1191.5999999999999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ED-45EC-A1F4-CCE2514627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6"/>
        <c:gapDepth val="70"/>
        <c:shape val="box"/>
        <c:axId val="136489600"/>
        <c:axId val="136495488"/>
        <c:axId val="0"/>
      </c:bar3DChart>
      <c:catAx>
        <c:axId val="1364896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6495488"/>
        <c:crosses val="autoZero"/>
        <c:auto val="1"/>
        <c:lblAlgn val="ctr"/>
        <c:lblOffset val="100"/>
        <c:noMultiLvlLbl val="0"/>
      </c:catAx>
      <c:valAx>
        <c:axId val="136495488"/>
        <c:scaling>
          <c:orientation val="minMax"/>
          <c:max val="5000"/>
          <c:min val="100"/>
        </c:scaling>
        <c:delete val="1"/>
        <c:axPos val="l"/>
        <c:numFmt formatCode="#,##0.0" sourceLinked="1"/>
        <c:majorTickMark val="out"/>
        <c:minorTickMark val="none"/>
        <c:tickLblPos val="nextTo"/>
        <c:crossAx val="136489600"/>
        <c:crosses val="autoZero"/>
        <c:crossBetween val="between"/>
        <c:majorUnit val="2000"/>
        <c:minorUnit val="1000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777699435938756E-2"/>
          <c:y val="0"/>
          <c:w val="0.83807597333573525"/>
          <c:h val="1"/>
        </c:manualLayout>
      </c:layout>
      <c:pie3DChart>
        <c:varyColors val="1"/>
        <c:ser>
          <c:idx val="0"/>
          <c:order val="0"/>
          <c:explosion val="10"/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Лист2!$E$9:$E$10</c:f>
              <c:strCache>
                <c:ptCount val="2"/>
                <c:pt idx="0">
                  <c:v>Налог на доходы физических лиц</c:v>
                </c:pt>
                <c:pt idx="1">
                  <c:v>Иные налоговые и неналоговые доходы</c:v>
                </c:pt>
              </c:strCache>
            </c:strRef>
          </c:cat>
          <c:val>
            <c:numRef>
              <c:f>Лист2!$F$9:$F$10</c:f>
              <c:numCache>
                <c:formatCode>#,##0</c:formatCode>
                <c:ptCount val="2"/>
                <c:pt idx="0">
                  <c:v>2989</c:v>
                </c:pt>
                <c:pt idx="1">
                  <c:v>2233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3204447018533441"/>
          <c:y val="3.5269774951600427E-2"/>
          <c:w val="0.447203256302521"/>
          <c:h val="0.25307530436246489"/>
        </c:manualLayout>
      </c:layout>
      <c:overlay val="0"/>
      <c:txPr>
        <a:bodyPr/>
        <a:lstStyle/>
        <a:p>
          <a:pPr>
            <a:defRPr sz="16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ED-45EC-A1F4-CCE2514627FA}"/>
              </c:ext>
            </c:extLst>
          </c:dPt>
          <c:dPt>
            <c:idx val="2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Lbls>
            <c:dLbl>
              <c:idx val="1"/>
              <c:layout>
                <c:manualLayout>
                  <c:x val="9.5041099662940848E-3"/>
                  <c:y val="1.2319291991858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280824747205641E-3"/>
                  <c:y val="4.92771679674351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2989.1080099999999</c:v>
                </c:pt>
                <c:pt idx="1">
                  <c:v>3213.3</c:v>
                </c:pt>
                <c:pt idx="2">
                  <c:v>3431.8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ED-45EC-A1F4-CCE2514627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47394944"/>
        <c:axId val="147407232"/>
        <c:axId val="0"/>
      </c:bar3DChart>
      <c:catAx>
        <c:axId val="14739494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47407232"/>
        <c:crosses val="autoZero"/>
        <c:auto val="1"/>
        <c:lblAlgn val="ctr"/>
        <c:lblOffset val="100"/>
        <c:noMultiLvlLbl val="0"/>
      </c:catAx>
      <c:valAx>
        <c:axId val="147407232"/>
        <c:scaling>
          <c:orientation val="minMax"/>
          <c:max val="3430"/>
          <c:min val="100"/>
        </c:scaling>
        <c:delete val="1"/>
        <c:axPos val="l"/>
        <c:numFmt formatCode="#,##0" sourceLinked="1"/>
        <c:majorTickMark val="none"/>
        <c:minorTickMark val="none"/>
        <c:tickLblPos val="nextTo"/>
        <c:crossAx val="147394944"/>
        <c:crosses val="autoZero"/>
        <c:crossBetween val="between"/>
        <c:majorUnit val="200"/>
        <c:minorUnit val="1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785144347602148E-2"/>
          <c:y val="4.6093268972191043E-2"/>
          <c:w val="0.9152147110062776"/>
          <c:h val="0.767894948328690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2.9943357548086056E-2"/>
                  <c:y val="-1.4546410731102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181565847522319E-2"/>
                  <c:y val="-1.9504582564554094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 Black" panose="020B0A04020102020204" pitchFamily="34" charset="0"/>
                      </a:defRPr>
                    </a:pPr>
                    <a:r>
                      <a:rPr lang="ru-RU" sz="1600" b="1" dirty="0" smtClean="0">
                        <a:latin typeface="Arial Black" panose="020B0A04020102020204" pitchFamily="34" charset="0"/>
                      </a:rPr>
                      <a:t>67</a:t>
                    </a:r>
                    <a:endParaRPr lang="en-US" dirty="0"/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6893320097050146E-3"/>
                  <c:y val="-1.7848224548258917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Arial Black" panose="020B0A04020102020204" pitchFamily="34" charset="0"/>
                      </a:rPr>
                      <a:t>     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49.2</c:v>
                </c:pt>
                <c:pt idx="1">
                  <c:v>66.8</c:v>
                </c:pt>
                <c:pt idx="2">
                  <c:v>69.7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7784064"/>
        <c:axId val="147785600"/>
        <c:axId val="0"/>
      </c:bar3DChart>
      <c:catAx>
        <c:axId val="14778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 Black" panose="020B0A04020102020204" pitchFamily="34" charset="0"/>
              </a:defRPr>
            </a:pPr>
            <a:endParaRPr lang="ru-RU"/>
          </a:p>
        </c:txPr>
        <c:crossAx val="147785600"/>
        <c:crosses val="autoZero"/>
        <c:auto val="1"/>
        <c:lblAlgn val="ctr"/>
        <c:lblOffset val="100"/>
        <c:noMultiLvlLbl val="0"/>
      </c:catAx>
      <c:valAx>
        <c:axId val="147785600"/>
        <c:scaling>
          <c:orientation val="minMax"/>
          <c:max val="70"/>
          <c:min val="1"/>
        </c:scaling>
        <c:delete val="1"/>
        <c:axPos val="l"/>
        <c:numFmt formatCode="#,##0" sourceLinked="1"/>
        <c:majorTickMark val="out"/>
        <c:minorTickMark val="none"/>
        <c:tickLblPos val="nextTo"/>
        <c:crossAx val="147784064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3095941543006534"/>
          <c:y val="0.1178093697662533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493353588760143"/>
          <c:y val="0.38091307458531015"/>
          <c:w val="0.61647909708740278"/>
          <c:h val="0.528716165950988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отчислений, 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1.2227354661469762E-2"/>
                  <c:y val="-2.56764222235735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787589596681653E-3"/>
                  <c:y val="-8.7442281095109889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Arial Black" panose="020B0A04020102020204" pitchFamily="34" charset="0"/>
                      </a:rPr>
                      <a:t>      </a:t>
                    </a:r>
                    <a:r>
                      <a:rPr lang="en-US" sz="1600" b="1" dirty="0" smtClean="0">
                        <a:latin typeface="Arial Black" panose="020B0A04020102020204" pitchFamily="34" charset="0"/>
                      </a:rPr>
                      <a:t>0,7560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 Black" panose="020B0A040201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0.0000</c:formatCode>
                <c:ptCount val="2"/>
                <c:pt idx="0" formatCode="General">
                  <c:v>0.57210000000000005</c:v>
                </c:pt>
                <c:pt idx="1">
                  <c:v>0.75600000000000001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872384"/>
        <c:axId val="147878272"/>
      </c:barChart>
      <c:catAx>
        <c:axId val="1478723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 Black" panose="020B0A04020102020204" pitchFamily="34" charset="0"/>
              </a:defRPr>
            </a:pPr>
            <a:endParaRPr lang="ru-RU"/>
          </a:p>
        </c:txPr>
        <c:crossAx val="147878272"/>
        <c:crosses val="autoZero"/>
        <c:auto val="1"/>
        <c:lblAlgn val="ctr"/>
        <c:lblOffset val="100"/>
        <c:noMultiLvlLbl val="0"/>
      </c:catAx>
      <c:valAx>
        <c:axId val="147878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7872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785144347602148E-2"/>
          <c:y val="4.6093268972191043E-2"/>
          <c:w val="0.9152147110062776"/>
          <c:h val="0.767894948328690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2.2757328038820059E-2"/>
                  <c:y val="-1.3186489143989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446660048525075E-2"/>
                  <c:y val="-1.6483111429986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57104049370858E-2"/>
                  <c:y val="-1.648311142998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11.8</c:v>
                </c:pt>
                <c:pt idx="1">
                  <c:v>13.6</c:v>
                </c:pt>
                <c:pt idx="2">
                  <c:v>16.100000000000001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7897728"/>
        <c:axId val="147926400"/>
        <c:axId val="0"/>
      </c:bar3DChart>
      <c:catAx>
        <c:axId val="14789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 Black" panose="020B0A04020102020204" pitchFamily="34" charset="0"/>
              </a:defRPr>
            </a:pPr>
            <a:endParaRPr lang="ru-RU"/>
          </a:p>
        </c:txPr>
        <c:crossAx val="147926400"/>
        <c:crosses val="autoZero"/>
        <c:auto val="1"/>
        <c:lblAlgn val="ctr"/>
        <c:lblOffset val="100"/>
        <c:noMultiLvlLbl val="0"/>
      </c:catAx>
      <c:valAx>
        <c:axId val="147926400"/>
        <c:scaling>
          <c:orientation val="minMax"/>
          <c:max val="30"/>
          <c:min val="1"/>
        </c:scaling>
        <c:delete val="1"/>
        <c:axPos val="l"/>
        <c:numFmt formatCode="#,##0" sourceLinked="1"/>
        <c:majorTickMark val="out"/>
        <c:minorTickMark val="none"/>
        <c:tickLblPos val="nextTo"/>
        <c:crossAx val="147897728"/>
        <c:crosses val="autoZero"/>
        <c:crossBetween val="between"/>
        <c:majorUnit val="10"/>
        <c:minorUnit val="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042395-AC6C-4F97-AFC8-D13A5FB9484C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58BD5EB4-E525-4F57-9BAE-063466D494D5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Налоговые доходы</a:t>
          </a:r>
        </a:p>
      </dgm:t>
    </dgm:pt>
    <dgm:pt modelId="{C191A289-F858-40F8-AA0B-3BBA71866A3F}" type="parTrans" cxnId="{CA230CC1-B296-4EC8-BA33-16297A82FCBD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0FDB4B7D-7FD8-41AD-84AB-8D94FE22E2A9}" type="sibTrans" cxnId="{CA230CC1-B296-4EC8-BA33-16297A82FCBD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B8F594C8-CC61-4EDA-BB75-ED62C41E12B0}">
      <dgm:prSet/>
      <dgm:spPr>
        <a:solidFill>
          <a:srgbClr val="FEA194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Неналоговые доходы </a:t>
          </a:r>
        </a:p>
      </dgm:t>
    </dgm:pt>
    <dgm:pt modelId="{C8E2A84F-94BF-4AB2-A53F-9EFE2F3CFEA0}" type="parTrans" cxnId="{D2F26142-3770-4AAD-BD33-0BB14F0AA08E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9FC9C368-7EE1-4EBF-91E1-D0809C0E0E07}" type="sibTrans" cxnId="{D2F26142-3770-4AAD-BD33-0BB14F0AA08E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8C293EC3-FDEA-40D2-9578-13B95EFE01DF}">
      <dgm:prSet/>
      <dgm:spPr>
        <a:solidFill>
          <a:srgbClr val="92D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Безвозмездные поступления</a:t>
          </a:r>
        </a:p>
      </dgm:t>
    </dgm:pt>
    <dgm:pt modelId="{A4F57A7E-AED4-443D-B190-ADABCB85B9AC}" type="parTrans" cxnId="{7FB3E4F7-9052-4E94-B869-A244953BBD7D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36C627D7-3FAB-4392-AEBB-23CB1CDD3E9F}" type="sibTrans" cxnId="{7FB3E4F7-9052-4E94-B869-A244953BBD7D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2E8CD14C-1E21-46AD-BE9B-C78B92512F68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just">
            <a:buFontTx/>
            <a:buNone/>
          </a:pPr>
          <a:r>
            <a:rPr lang="ru-RU" dirty="0">
              <a:latin typeface="Bookman Old Style" panose="02050604050505020204" pitchFamily="18" charset="0"/>
            </a:rPr>
            <a:t>  </a:t>
          </a:r>
          <a:r>
            <a:rPr lang="ru-RU" dirty="0" smtClean="0">
              <a:latin typeface="Bookman Old Style" panose="02050604050505020204" pitchFamily="18" charset="0"/>
            </a:rPr>
            <a:t>Поступления </a:t>
          </a:r>
          <a:r>
            <a:rPr lang="ru-RU" dirty="0">
              <a:latin typeface="Bookman Old Style" panose="02050604050505020204" pitchFamily="18" charset="0"/>
            </a:rPr>
            <a:t>от уплаты налогов, установленных </a:t>
          </a:r>
          <a:r>
            <a:rPr lang="ru-RU" dirty="0" smtClean="0">
              <a:latin typeface="Bookman Old Style" panose="02050604050505020204" pitchFamily="18" charset="0"/>
            </a:rPr>
            <a:t>Налоговым </a:t>
          </a:r>
          <a:r>
            <a:rPr lang="ru-RU" dirty="0">
              <a:latin typeface="Bookman Old Style" panose="02050604050505020204" pitchFamily="18" charset="0"/>
            </a:rPr>
            <a:t>кодексом Российской Федерации:</a:t>
          </a:r>
        </a:p>
      </dgm:t>
    </dgm:pt>
    <dgm:pt modelId="{3005F5C1-046B-416B-8B12-8D3C44BB417A}" type="parTrans" cxnId="{002A9EA3-9FA5-4CFC-896E-83A3E57574A0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1DAC2F81-7913-44AD-913C-92122F7938CF}" type="sibTrans" cxnId="{002A9EA3-9FA5-4CFC-896E-83A3E57574A0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6AC785CF-4BAF-430F-B129-502C226565FF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ru-RU" i="1" dirty="0">
              <a:latin typeface="Bookman Old Style" panose="02050604050505020204" pitchFamily="18" charset="0"/>
            </a:rPr>
            <a:t>Налог на доходы </a:t>
          </a:r>
          <a:r>
            <a:rPr lang="ru-RU" i="1" dirty="0" smtClean="0">
              <a:latin typeface="Bookman Old Style" panose="02050604050505020204" pitchFamily="18" charset="0"/>
            </a:rPr>
            <a:t> физических лиц</a:t>
          </a:r>
          <a:endParaRPr lang="ru-RU" dirty="0">
            <a:latin typeface="Bookman Old Style" panose="02050604050505020204" pitchFamily="18" charset="0"/>
          </a:endParaRPr>
        </a:p>
      </dgm:t>
    </dgm:pt>
    <dgm:pt modelId="{9A1D5E52-BC44-4AA8-AA4D-92DE4E396F07}" type="parTrans" cxnId="{1C1CF83C-6CFA-4991-8918-F3D12F431475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03D1F1B3-714C-4C35-9032-3F022AB9C85F}" type="sibTrans" cxnId="{1C1CF83C-6CFA-4991-8918-F3D12F431475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A15D4E4A-3881-4456-8815-204404A41615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ru-RU" i="1" dirty="0">
              <a:latin typeface="Bookman Old Style" panose="02050604050505020204" pitchFamily="18" charset="0"/>
            </a:rPr>
            <a:t>Налог на совокупный доход</a:t>
          </a:r>
          <a:endParaRPr lang="ru-RU" dirty="0">
            <a:latin typeface="Bookman Old Style" panose="02050604050505020204" pitchFamily="18" charset="0"/>
          </a:endParaRPr>
        </a:p>
      </dgm:t>
    </dgm:pt>
    <dgm:pt modelId="{A0FCB7B5-15DB-4AD4-99D6-2536E9986095}" type="parTrans" cxnId="{C8259CB4-27C7-4D75-B73D-7388FAF4376D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3FC1FB2C-4BCA-4784-938F-FCD6DE02EF3E}" type="sibTrans" cxnId="{C8259CB4-27C7-4D75-B73D-7388FAF4376D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EFDF3F1B-EB6B-4B7E-B051-4C4DF05CDE7D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ru-RU" i="1" dirty="0">
              <a:latin typeface="Bookman Old Style" panose="02050604050505020204" pitchFamily="18" charset="0"/>
            </a:rPr>
            <a:t>Акцизы</a:t>
          </a:r>
          <a:endParaRPr lang="ru-RU" dirty="0">
            <a:latin typeface="Bookman Old Style" panose="02050604050505020204" pitchFamily="18" charset="0"/>
          </a:endParaRPr>
        </a:p>
      </dgm:t>
    </dgm:pt>
    <dgm:pt modelId="{72D615C0-4EDD-4721-B5FF-39EA84DC2162}" type="parTrans" cxnId="{8317E031-6F0D-4D93-8CD1-60D5F8C1D4E1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92E23C16-E8C6-4320-92FB-1B7C57BB83D3}" type="sibTrans" cxnId="{8317E031-6F0D-4D93-8CD1-60D5F8C1D4E1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1C0E74B3-4E01-4551-AAF5-86937C665E41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ru-RU" i="1" dirty="0">
              <a:latin typeface="Bookman Old Style" panose="02050604050505020204" pitchFamily="18" charset="0"/>
            </a:rPr>
            <a:t>Государственная пошлина</a:t>
          </a:r>
          <a:endParaRPr lang="ru-RU" dirty="0">
            <a:latin typeface="Bookman Old Style" panose="02050604050505020204" pitchFamily="18" charset="0"/>
          </a:endParaRPr>
        </a:p>
      </dgm:t>
    </dgm:pt>
    <dgm:pt modelId="{2DAEA8F2-CA24-4776-91DF-95FA60A50E7E}" type="parTrans" cxnId="{77CECDBD-4CC7-4801-AF81-D12355DF639A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894D8660-A627-49AD-B1A1-33A192CEA6F3}" type="sibTrans" cxnId="{77CECDBD-4CC7-4801-AF81-D12355DF639A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D86F7BF4-1771-4AC2-ADC4-645CC30BAC7C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>
            <a:buFontTx/>
            <a:buNone/>
          </a:pPr>
          <a:endParaRPr lang="ru-RU" dirty="0">
            <a:latin typeface="Bookman Old Style" panose="02050604050505020204" pitchFamily="18" charset="0"/>
          </a:endParaRPr>
        </a:p>
      </dgm:t>
    </dgm:pt>
    <dgm:pt modelId="{BAC28E0E-27AD-4F3B-9F4B-B804D9989233}" type="parTrans" cxnId="{0BB2F7D1-6C48-4765-8253-EF58082519ED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C48F56A2-FB6C-428F-AAB5-D3FA0E043C50}" type="sibTrans" cxnId="{0BB2F7D1-6C48-4765-8253-EF58082519ED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A9ECBD7B-26BD-4F13-BC3B-C5BC97F59AB2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>
            <a:buFontTx/>
            <a:buNone/>
          </a:pPr>
          <a:endParaRPr lang="ru-RU" dirty="0">
            <a:latin typeface="Bookman Old Style" panose="02050604050505020204" pitchFamily="18" charset="0"/>
          </a:endParaRPr>
        </a:p>
      </dgm:t>
    </dgm:pt>
    <dgm:pt modelId="{882DFAFC-3756-439A-B2AF-4E9A818D4161}" type="parTrans" cxnId="{81981F30-96C1-47CE-A5CC-29658E397871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5CF86B01-28F2-408A-AC1A-F741386033C5}" type="sibTrans" cxnId="{81981F30-96C1-47CE-A5CC-29658E397871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78791E53-6ABE-480D-BF84-997DABAF2FE4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just">
            <a:buFontTx/>
            <a:buNone/>
          </a:pPr>
          <a:r>
            <a:rPr lang="en-US" dirty="0">
              <a:latin typeface="Bookman Old Style" panose="02050604050505020204" pitchFamily="18" charset="0"/>
            </a:rPr>
            <a:t>  </a:t>
          </a:r>
          <a:r>
            <a:rPr lang="ru-RU" dirty="0" smtClean="0">
              <a:latin typeface="Bookman Old Style" panose="02050604050505020204" pitchFamily="18" charset="0"/>
            </a:rPr>
            <a:t>Поступления </a:t>
          </a:r>
          <a:r>
            <a:rPr lang="ru-RU" dirty="0">
              <a:latin typeface="Bookman Old Style" panose="02050604050505020204" pitchFamily="18" charset="0"/>
            </a:rPr>
            <a:t>от уплаты пошлин и сборов, </a:t>
          </a:r>
          <a:r>
            <a:rPr lang="ru-RU" dirty="0" smtClean="0">
              <a:latin typeface="Bookman Old Style" panose="02050604050505020204" pitchFamily="18" charset="0"/>
            </a:rPr>
            <a:t>установленных </a:t>
          </a:r>
          <a:r>
            <a:rPr lang="ru-RU" dirty="0">
              <a:latin typeface="Bookman Old Style" panose="02050604050505020204" pitchFamily="18" charset="0"/>
            </a:rPr>
            <a:t>законодательством, а также штрафов за нарушение законодательства:</a:t>
          </a:r>
          <a:endParaRPr lang="ru-RU" dirty="0"/>
        </a:p>
      </dgm:t>
    </dgm:pt>
    <dgm:pt modelId="{329DD47D-D506-43F1-96D2-3C37CE2EE779}" type="parTrans" cxnId="{26931A98-C06D-4DEB-A660-932083EA6722}">
      <dgm:prSet/>
      <dgm:spPr/>
      <dgm:t>
        <a:bodyPr/>
        <a:lstStyle/>
        <a:p>
          <a:endParaRPr lang="ru-RU"/>
        </a:p>
      </dgm:t>
    </dgm:pt>
    <dgm:pt modelId="{7B3F3CF0-5C90-4063-8D69-F25FAD7C7511}" type="sibTrans" cxnId="{26931A98-C06D-4DEB-A660-932083EA6722}">
      <dgm:prSet/>
      <dgm:spPr/>
      <dgm:t>
        <a:bodyPr/>
        <a:lstStyle/>
        <a:p>
          <a:endParaRPr lang="ru-RU"/>
        </a:p>
      </dgm:t>
    </dgm:pt>
    <dgm:pt modelId="{D262DFB1-E7BB-4D9A-8CF2-A38B96B44F3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ru-RU" i="1" dirty="0">
              <a:latin typeface="Bookman Old Style" panose="02050604050505020204" pitchFamily="18" charset="0"/>
            </a:rPr>
            <a:t>Доходы от использования и реализации имущества находящегося в муниципальной собственности</a:t>
          </a:r>
          <a:endParaRPr lang="ru-RU" dirty="0"/>
        </a:p>
      </dgm:t>
    </dgm:pt>
    <dgm:pt modelId="{C1B635A6-AD17-43AA-9D1C-EF149078ACD1}" type="parTrans" cxnId="{495E7E8A-429F-4490-AB4B-3CF9D6FBCD0D}">
      <dgm:prSet/>
      <dgm:spPr/>
      <dgm:t>
        <a:bodyPr/>
        <a:lstStyle/>
        <a:p>
          <a:endParaRPr lang="ru-RU"/>
        </a:p>
      </dgm:t>
    </dgm:pt>
    <dgm:pt modelId="{D2718022-B6DB-4243-9CC4-FED5F8E1AC80}" type="sibTrans" cxnId="{495E7E8A-429F-4490-AB4B-3CF9D6FBCD0D}">
      <dgm:prSet/>
      <dgm:spPr/>
      <dgm:t>
        <a:bodyPr/>
        <a:lstStyle/>
        <a:p>
          <a:endParaRPr lang="ru-RU"/>
        </a:p>
      </dgm:t>
    </dgm:pt>
    <dgm:pt modelId="{557F291F-2BFD-4F29-A4EA-8D1FEF67E9C8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ru-RU" i="1" dirty="0">
              <a:latin typeface="Bookman Old Style" panose="02050604050505020204" pitchFamily="18" charset="0"/>
            </a:rPr>
            <a:t>Плата за негативное воздействие на окружающую среду</a:t>
          </a:r>
          <a:endParaRPr lang="ru-RU" dirty="0"/>
        </a:p>
      </dgm:t>
    </dgm:pt>
    <dgm:pt modelId="{90A36FED-7735-4B16-AE7D-A28BEB7093DA}" type="parTrans" cxnId="{09F45599-A303-416F-AA45-69E4516CB2A1}">
      <dgm:prSet/>
      <dgm:spPr/>
      <dgm:t>
        <a:bodyPr/>
        <a:lstStyle/>
        <a:p>
          <a:endParaRPr lang="ru-RU"/>
        </a:p>
      </dgm:t>
    </dgm:pt>
    <dgm:pt modelId="{F3E3E99D-AE7E-402F-B46B-9F404C67A24F}" type="sibTrans" cxnId="{09F45599-A303-416F-AA45-69E4516CB2A1}">
      <dgm:prSet/>
      <dgm:spPr/>
      <dgm:t>
        <a:bodyPr/>
        <a:lstStyle/>
        <a:p>
          <a:endParaRPr lang="ru-RU"/>
        </a:p>
      </dgm:t>
    </dgm:pt>
    <dgm:pt modelId="{C4A76C94-8433-4973-94FC-192EBC015DC3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ru-RU" i="1" dirty="0">
              <a:latin typeface="Bookman Old Style" panose="02050604050505020204" pitchFamily="18" charset="0"/>
            </a:rPr>
            <a:t>Платные услуги</a:t>
          </a:r>
          <a:endParaRPr lang="ru-RU" dirty="0"/>
        </a:p>
      </dgm:t>
    </dgm:pt>
    <dgm:pt modelId="{3DC0B940-31C7-4FFE-8C42-8FC6C0B85307}" type="parTrans" cxnId="{FEE83EE4-4233-4D2A-9BCC-23E4B81C8139}">
      <dgm:prSet/>
      <dgm:spPr/>
      <dgm:t>
        <a:bodyPr/>
        <a:lstStyle/>
        <a:p>
          <a:endParaRPr lang="ru-RU"/>
        </a:p>
      </dgm:t>
    </dgm:pt>
    <dgm:pt modelId="{767D17E4-F101-4739-8C59-E40E1493D8FA}" type="sibTrans" cxnId="{FEE83EE4-4233-4D2A-9BCC-23E4B81C8139}">
      <dgm:prSet/>
      <dgm:spPr/>
      <dgm:t>
        <a:bodyPr/>
        <a:lstStyle/>
        <a:p>
          <a:endParaRPr lang="ru-RU"/>
        </a:p>
      </dgm:t>
    </dgm:pt>
    <dgm:pt modelId="{5CDA1EEC-B93D-4D83-B362-204DE653C807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ru-RU" i="1" dirty="0">
              <a:latin typeface="Bookman Old Style" panose="02050604050505020204" pitchFamily="18" charset="0"/>
            </a:rPr>
            <a:t>Компенсация затрат государства</a:t>
          </a:r>
          <a:endParaRPr lang="ru-RU" dirty="0"/>
        </a:p>
      </dgm:t>
    </dgm:pt>
    <dgm:pt modelId="{B74F132C-53A9-4ECC-BF68-E422A3A90BD3}" type="parTrans" cxnId="{72DB2E64-0264-4720-94A0-167DC2FE9FB9}">
      <dgm:prSet/>
      <dgm:spPr/>
      <dgm:t>
        <a:bodyPr/>
        <a:lstStyle/>
        <a:p>
          <a:endParaRPr lang="ru-RU"/>
        </a:p>
      </dgm:t>
    </dgm:pt>
    <dgm:pt modelId="{A9D44DD8-3536-4777-A990-187374D17462}" type="sibTrans" cxnId="{72DB2E64-0264-4720-94A0-167DC2FE9FB9}">
      <dgm:prSet/>
      <dgm:spPr/>
      <dgm:t>
        <a:bodyPr/>
        <a:lstStyle/>
        <a:p>
          <a:endParaRPr lang="ru-RU"/>
        </a:p>
      </dgm:t>
    </dgm:pt>
    <dgm:pt modelId="{9FF3BE8D-6E7C-4E05-87A3-CCB1102AFA03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ru-RU" i="1" dirty="0">
              <a:latin typeface="Bookman Old Style" panose="02050604050505020204" pitchFamily="18" charset="0"/>
            </a:rPr>
            <a:t>Штрафные санкции</a:t>
          </a:r>
          <a:r>
            <a:rPr lang="ru-RU" i="1" dirty="0"/>
            <a:t> </a:t>
          </a:r>
          <a:endParaRPr lang="ru-RU" dirty="0"/>
        </a:p>
      </dgm:t>
    </dgm:pt>
    <dgm:pt modelId="{587C9D85-913F-4229-886D-BAE42F512F1E}" type="parTrans" cxnId="{B22FCBFD-8E01-4CA6-870D-0D2E7B830D2D}">
      <dgm:prSet/>
      <dgm:spPr/>
      <dgm:t>
        <a:bodyPr/>
        <a:lstStyle/>
        <a:p>
          <a:endParaRPr lang="ru-RU"/>
        </a:p>
      </dgm:t>
    </dgm:pt>
    <dgm:pt modelId="{9183F4C7-7E72-4F70-9881-328DA0DC152C}" type="sibTrans" cxnId="{B22FCBFD-8E01-4CA6-870D-0D2E7B830D2D}">
      <dgm:prSet/>
      <dgm:spPr/>
      <dgm:t>
        <a:bodyPr/>
        <a:lstStyle/>
        <a:p>
          <a:endParaRPr lang="ru-RU"/>
        </a:p>
      </dgm:t>
    </dgm:pt>
    <dgm:pt modelId="{152C9684-54D1-46F5-AEF3-8370EF1ECEBE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>
            <a:buFontTx/>
            <a:buNone/>
          </a:pPr>
          <a:endParaRPr lang="ru-RU" dirty="0"/>
        </a:p>
      </dgm:t>
    </dgm:pt>
    <dgm:pt modelId="{8AF3C2D6-F265-4F32-951D-C093FBF503BE}" type="parTrans" cxnId="{D5ABC5AE-A0DE-4215-B753-EF54DCD26EA3}">
      <dgm:prSet/>
      <dgm:spPr/>
      <dgm:t>
        <a:bodyPr/>
        <a:lstStyle/>
        <a:p>
          <a:endParaRPr lang="ru-RU"/>
        </a:p>
      </dgm:t>
    </dgm:pt>
    <dgm:pt modelId="{2EB9587F-423E-41E4-81A0-F18A0E9B5F12}" type="sibTrans" cxnId="{D5ABC5AE-A0DE-4215-B753-EF54DCD26EA3}">
      <dgm:prSet/>
      <dgm:spPr/>
      <dgm:t>
        <a:bodyPr/>
        <a:lstStyle/>
        <a:p>
          <a:endParaRPr lang="ru-RU"/>
        </a:p>
      </dgm:t>
    </dgm:pt>
    <dgm:pt modelId="{C561627C-0932-4DC2-8960-E87C5745A827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just">
            <a:buFontTx/>
            <a:buNone/>
          </a:pPr>
          <a:r>
            <a:rPr lang="ru-RU" dirty="0">
              <a:latin typeface="Bookman Old Style" panose="02050604050505020204" pitchFamily="18" charset="0"/>
            </a:rPr>
            <a:t>  Поступления от других бюджетов бюджетной </a:t>
          </a:r>
          <a:r>
            <a:rPr lang="ru-RU" dirty="0" smtClean="0">
              <a:latin typeface="Bookman Old Style" panose="02050604050505020204" pitchFamily="18" charset="0"/>
            </a:rPr>
            <a:t>  системы, </a:t>
          </a:r>
          <a:r>
            <a:rPr lang="ru-RU" dirty="0">
              <a:latin typeface="Bookman Old Style" panose="02050604050505020204" pitchFamily="18" charset="0"/>
            </a:rPr>
            <a:t>организаций, граждан (кроме налоговых и </a:t>
          </a:r>
          <a:r>
            <a:rPr lang="ru-RU" dirty="0" smtClean="0">
              <a:latin typeface="Bookman Old Style" panose="02050604050505020204" pitchFamily="18" charset="0"/>
            </a:rPr>
            <a:t>неналоговых </a:t>
          </a:r>
          <a:r>
            <a:rPr lang="ru-RU" dirty="0">
              <a:latin typeface="Bookman Old Style" panose="02050604050505020204" pitchFamily="18" charset="0"/>
            </a:rPr>
            <a:t>доходов):</a:t>
          </a:r>
          <a:endParaRPr lang="ru-RU" dirty="0"/>
        </a:p>
      </dgm:t>
    </dgm:pt>
    <dgm:pt modelId="{87AF9D28-842E-4550-BD67-3D604AF301A4}" type="parTrans" cxnId="{77C8214F-D2CA-43AC-A006-B1C8D0FAC59F}">
      <dgm:prSet/>
      <dgm:spPr/>
      <dgm:t>
        <a:bodyPr/>
        <a:lstStyle/>
        <a:p>
          <a:endParaRPr lang="ru-RU"/>
        </a:p>
      </dgm:t>
    </dgm:pt>
    <dgm:pt modelId="{7123AF4C-C616-404C-BF13-895F64054690}" type="sibTrans" cxnId="{77C8214F-D2CA-43AC-A006-B1C8D0FAC59F}">
      <dgm:prSet/>
      <dgm:spPr/>
      <dgm:t>
        <a:bodyPr/>
        <a:lstStyle/>
        <a:p>
          <a:endParaRPr lang="ru-RU"/>
        </a:p>
      </dgm:t>
    </dgm:pt>
    <dgm:pt modelId="{80EF0BF4-8B15-472D-88B0-4C30B830BFB4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ru-RU" i="1" dirty="0">
              <a:latin typeface="Bookman Old Style" panose="02050604050505020204" pitchFamily="18" charset="0"/>
            </a:rPr>
            <a:t>Дотации</a:t>
          </a:r>
          <a:endParaRPr lang="ru-RU" dirty="0"/>
        </a:p>
      </dgm:t>
    </dgm:pt>
    <dgm:pt modelId="{94DDD93E-73CF-4D24-9A91-47A1194875FC}" type="parTrans" cxnId="{A2371C45-A9D5-437A-810E-457BDE7F50A2}">
      <dgm:prSet/>
      <dgm:spPr/>
      <dgm:t>
        <a:bodyPr/>
        <a:lstStyle/>
        <a:p>
          <a:endParaRPr lang="ru-RU"/>
        </a:p>
      </dgm:t>
    </dgm:pt>
    <dgm:pt modelId="{D26D0303-4A8C-4624-B0BD-61EE7A8BCB87}" type="sibTrans" cxnId="{A2371C45-A9D5-437A-810E-457BDE7F50A2}">
      <dgm:prSet/>
      <dgm:spPr/>
      <dgm:t>
        <a:bodyPr/>
        <a:lstStyle/>
        <a:p>
          <a:endParaRPr lang="ru-RU"/>
        </a:p>
      </dgm:t>
    </dgm:pt>
    <dgm:pt modelId="{60C6330D-84B1-4816-A7EC-18834E8A0675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endParaRPr lang="ru-RU" dirty="0"/>
        </a:p>
      </dgm:t>
    </dgm:pt>
    <dgm:pt modelId="{05623C85-31E3-46BD-89A9-A8D3820A6626}" type="parTrans" cxnId="{69463E44-907D-4277-A122-B2D74778FFD4}">
      <dgm:prSet/>
      <dgm:spPr/>
      <dgm:t>
        <a:bodyPr/>
        <a:lstStyle/>
        <a:p>
          <a:endParaRPr lang="ru-RU"/>
        </a:p>
      </dgm:t>
    </dgm:pt>
    <dgm:pt modelId="{32150981-EA07-497D-81E5-90308647D255}" type="sibTrans" cxnId="{69463E44-907D-4277-A122-B2D74778FFD4}">
      <dgm:prSet/>
      <dgm:spPr/>
      <dgm:t>
        <a:bodyPr/>
        <a:lstStyle/>
        <a:p>
          <a:endParaRPr lang="ru-RU"/>
        </a:p>
      </dgm:t>
    </dgm:pt>
    <dgm:pt modelId="{8B5E8622-1C1E-4023-A2A4-EE0B8FF1004E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ru-RU" i="1">
              <a:latin typeface="Bookman Old Style" panose="02050604050505020204" pitchFamily="18" charset="0"/>
            </a:rPr>
            <a:t>Субсидии</a:t>
          </a:r>
          <a:endParaRPr lang="ru-RU" i="1" dirty="0">
            <a:latin typeface="Bookman Old Style" panose="02050604050505020204" pitchFamily="18" charset="0"/>
          </a:endParaRPr>
        </a:p>
      </dgm:t>
    </dgm:pt>
    <dgm:pt modelId="{03171E81-5613-4F24-B5D1-9AF867539E53}" type="parTrans" cxnId="{7532B3E8-80DA-4CF6-984B-B00068CAF639}">
      <dgm:prSet/>
      <dgm:spPr/>
      <dgm:t>
        <a:bodyPr/>
        <a:lstStyle/>
        <a:p>
          <a:endParaRPr lang="ru-RU"/>
        </a:p>
      </dgm:t>
    </dgm:pt>
    <dgm:pt modelId="{8F6C14BD-C967-4427-86E6-0EDC0CB2286B}" type="sibTrans" cxnId="{7532B3E8-80DA-4CF6-984B-B00068CAF639}">
      <dgm:prSet/>
      <dgm:spPr/>
      <dgm:t>
        <a:bodyPr/>
        <a:lstStyle/>
        <a:p>
          <a:endParaRPr lang="ru-RU"/>
        </a:p>
      </dgm:t>
    </dgm:pt>
    <dgm:pt modelId="{40D3AAA6-056F-4980-B8A7-DD20D987FF9F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ru-RU" i="1">
              <a:latin typeface="Bookman Old Style" panose="02050604050505020204" pitchFamily="18" charset="0"/>
            </a:rPr>
            <a:t>Субвенции</a:t>
          </a:r>
          <a:endParaRPr lang="ru-RU" i="1" dirty="0">
            <a:latin typeface="Bookman Old Style" panose="02050604050505020204" pitchFamily="18" charset="0"/>
          </a:endParaRPr>
        </a:p>
      </dgm:t>
    </dgm:pt>
    <dgm:pt modelId="{06AC2C39-3434-46C5-9621-39A4979699F5}" type="parTrans" cxnId="{DFD8294F-17B7-4A73-BE62-41830C835B02}">
      <dgm:prSet/>
      <dgm:spPr/>
      <dgm:t>
        <a:bodyPr/>
        <a:lstStyle/>
        <a:p>
          <a:endParaRPr lang="ru-RU"/>
        </a:p>
      </dgm:t>
    </dgm:pt>
    <dgm:pt modelId="{ECE2FB30-37AC-4C3F-BC14-894A1D258F3B}" type="sibTrans" cxnId="{DFD8294F-17B7-4A73-BE62-41830C835B02}">
      <dgm:prSet/>
      <dgm:spPr/>
      <dgm:t>
        <a:bodyPr/>
        <a:lstStyle/>
        <a:p>
          <a:endParaRPr lang="ru-RU"/>
        </a:p>
      </dgm:t>
    </dgm:pt>
    <dgm:pt modelId="{78FA94B9-1E96-4F2A-AF27-FD6BED3DBAF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ru-RU" i="1">
              <a:latin typeface="Bookman Old Style" panose="02050604050505020204" pitchFamily="18" charset="0"/>
            </a:rPr>
            <a:t>Иные межбюджетные трансферты</a:t>
          </a:r>
          <a:endParaRPr lang="ru-RU" i="1" dirty="0">
            <a:latin typeface="Bookman Old Style" panose="02050604050505020204" pitchFamily="18" charset="0"/>
          </a:endParaRPr>
        </a:p>
      </dgm:t>
    </dgm:pt>
    <dgm:pt modelId="{2274F7BA-2E72-4212-980A-7C0D5C1644E8}" type="parTrans" cxnId="{689E834B-008B-4E58-AD78-70B1F1EF37BD}">
      <dgm:prSet/>
      <dgm:spPr/>
      <dgm:t>
        <a:bodyPr/>
        <a:lstStyle/>
        <a:p>
          <a:endParaRPr lang="ru-RU"/>
        </a:p>
      </dgm:t>
    </dgm:pt>
    <dgm:pt modelId="{829656AE-3EE5-4F19-98A5-043681578B51}" type="sibTrans" cxnId="{689E834B-008B-4E58-AD78-70B1F1EF37BD}">
      <dgm:prSet/>
      <dgm:spPr/>
      <dgm:t>
        <a:bodyPr/>
        <a:lstStyle/>
        <a:p>
          <a:endParaRPr lang="ru-RU"/>
        </a:p>
      </dgm:t>
    </dgm:pt>
    <dgm:pt modelId="{B76E8E6E-3F1F-4D54-8DCB-300BA6DB53AE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ru-RU" i="1" dirty="0">
              <a:latin typeface="Bookman Old Style" panose="02050604050505020204" pitchFamily="18" charset="0"/>
            </a:rPr>
            <a:t>Прочие </a:t>
          </a:r>
          <a:r>
            <a:rPr lang="ru-RU" i="1" dirty="0" smtClean="0">
              <a:latin typeface="Bookman Old Style" panose="02050604050505020204" pitchFamily="18" charset="0"/>
            </a:rPr>
            <a:t>безвозмездные поступления</a:t>
          </a:r>
          <a:endParaRPr lang="ru-RU" i="1" dirty="0">
            <a:latin typeface="Bookman Old Style" panose="02050604050505020204" pitchFamily="18" charset="0"/>
          </a:endParaRPr>
        </a:p>
      </dgm:t>
    </dgm:pt>
    <dgm:pt modelId="{89AB4D85-96A6-4620-8010-869A188EBE1F}" type="parTrans" cxnId="{2420CF67-646A-43F6-9414-451E3484F1F3}">
      <dgm:prSet/>
      <dgm:spPr/>
      <dgm:t>
        <a:bodyPr/>
        <a:lstStyle/>
        <a:p>
          <a:endParaRPr lang="ru-RU"/>
        </a:p>
      </dgm:t>
    </dgm:pt>
    <dgm:pt modelId="{F03D1DE0-9DC9-43EA-B431-124F46713D00}" type="sibTrans" cxnId="{2420CF67-646A-43F6-9414-451E3484F1F3}">
      <dgm:prSet/>
      <dgm:spPr/>
      <dgm:t>
        <a:bodyPr/>
        <a:lstStyle/>
        <a:p>
          <a:endParaRPr lang="ru-RU"/>
        </a:p>
      </dgm:t>
    </dgm:pt>
    <dgm:pt modelId="{8EF6E5E0-BB2F-46B3-9F32-8B844D8B38D8}" type="pres">
      <dgm:prSet presAssocID="{A3042395-AC6C-4F97-AFC8-D13A5FB948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559B79-7B6D-4126-AA3F-E35CDAE2868B}" type="pres">
      <dgm:prSet presAssocID="{58BD5EB4-E525-4F57-9BAE-063466D494D5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603D326A-F8DC-4F6D-8F50-0ADF96FEAE75}" type="pres">
      <dgm:prSet presAssocID="{58BD5EB4-E525-4F57-9BAE-063466D494D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151AA-3BF3-40A6-96BF-B66B0F07ED9A}" type="pres">
      <dgm:prSet presAssocID="{58BD5EB4-E525-4F57-9BAE-063466D494D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497D9-5AD4-4545-BE00-BD0D648337F3}" type="pres">
      <dgm:prSet presAssocID="{0FDB4B7D-7FD8-41AD-84AB-8D94FE22E2A9}" presName="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673C1F95-0DE8-448E-8B5C-CCC58E8E56BA}" type="pres">
      <dgm:prSet presAssocID="{B8F594C8-CC61-4EDA-BB75-ED62C41E12B0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9BFB59F-7FF8-4145-B4A6-B49E6834F33C}" type="pres">
      <dgm:prSet presAssocID="{B8F594C8-CC61-4EDA-BB75-ED62C41E12B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A03E7-6B95-4EC0-95DD-2CB0524F55CC}" type="pres">
      <dgm:prSet presAssocID="{B8F594C8-CC61-4EDA-BB75-ED62C41E12B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62BA9-1C7E-4DA8-B887-AAD373CA15CC}" type="pres">
      <dgm:prSet presAssocID="{9FC9C368-7EE1-4EBF-91E1-D0809C0E0E07}" presName="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70BB7BA-2D8A-4DC6-A918-8BB7DF4E4EE2}" type="pres">
      <dgm:prSet presAssocID="{8C293EC3-FDEA-40D2-9578-13B95EFE01DF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D46FDC3D-D6F5-4BAA-BA30-7EA184ED16C4}" type="pres">
      <dgm:prSet presAssocID="{8C293EC3-FDEA-40D2-9578-13B95EFE01D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CE65B-6D9D-47BA-AF92-EF52F4A9AA0A}" type="pres">
      <dgm:prSet presAssocID="{8C293EC3-FDEA-40D2-9578-13B95EFE01D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AED04A-BE97-4EBF-B934-82145F11C039}" type="presOf" srcId="{60C6330D-84B1-4816-A7EC-18834E8A0675}" destId="{E16CE65B-6D9D-47BA-AF92-EF52F4A9AA0A}" srcOrd="0" destOrd="1" presId="urn:microsoft.com/office/officeart/2005/8/layout/hList1"/>
    <dgm:cxn modelId="{319738BE-CEE3-4AE9-8CFD-C4536827A0EC}" type="presOf" srcId="{A15D4E4A-3881-4456-8815-204404A41615}" destId="{C25151AA-3BF3-40A6-96BF-B66B0F07ED9A}" srcOrd="0" destOrd="4" presId="urn:microsoft.com/office/officeart/2005/8/layout/hList1"/>
    <dgm:cxn modelId="{689E834B-008B-4E58-AD78-70B1F1EF37BD}" srcId="{8C293EC3-FDEA-40D2-9578-13B95EFE01DF}" destId="{78FA94B9-1E96-4F2A-AF27-FD6BED3DBAFA}" srcOrd="5" destOrd="0" parTransId="{2274F7BA-2E72-4212-980A-7C0D5C1644E8}" sibTransId="{829656AE-3EE5-4F19-98A5-043681578B51}"/>
    <dgm:cxn modelId="{0BB2F7D1-6C48-4765-8253-EF58082519ED}" srcId="{58BD5EB4-E525-4F57-9BAE-063466D494D5}" destId="{D86F7BF4-1771-4AC2-ADC4-645CC30BAC7C}" srcOrd="2" destOrd="0" parTransId="{BAC28E0E-27AD-4F3B-9F4B-B804D9989233}" sibTransId="{C48F56A2-FB6C-428F-AAB5-D3FA0E043C50}"/>
    <dgm:cxn modelId="{1D082B8D-8771-4900-8C30-B1187A5245A3}" type="presOf" srcId="{A9ECBD7B-26BD-4F13-BC3B-C5BC97F59AB2}" destId="{C25151AA-3BF3-40A6-96BF-B66B0F07ED9A}" srcOrd="0" destOrd="1" presId="urn:microsoft.com/office/officeart/2005/8/layout/hList1"/>
    <dgm:cxn modelId="{FEE83EE4-4233-4D2A-9BCC-23E4B81C8139}" srcId="{B8F594C8-CC61-4EDA-BB75-ED62C41E12B0}" destId="{C4A76C94-8433-4973-94FC-192EBC015DC3}" srcOrd="4" destOrd="0" parTransId="{3DC0B940-31C7-4FFE-8C42-8FC6C0B85307}" sibTransId="{767D17E4-F101-4739-8C59-E40E1493D8FA}"/>
    <dgm:cxn modelId="{1C1CF83C-6CFA-4991-8918-F3D12F431475}" srcId="{58BD5EB4-E525-4F57-9BAE-063466D494D5}" destId="{6AC785CF-4BAF-430F-B129-502C226565FF}" srcOrd="3" destOrd="0" parTransId="{9A1D5E52-BC44-4AA8-AA4D-92DE4E396F07}" sibTransId="{03D1F1B3-714C-4C35-9032-3F022AB9C85F}"/>
    <dgm:cxn modelId="{26931A98-C06D-4DEB-A660-932083EA6722}" srcId="{B8F594C8-CC61-4EDA-BB75-ED62C41E12B0}" destId="{78791E53-6ABE-480D-BF84-997DABAF2FE4}" srcOrd="0" destOrd="0" parTransId="{329DD47D-D506-43F1-96D2-3C37CE2EE779}" sibTransId="{7B3F3CF0-5C90-4063-8D69-F25FAD7C7511}"/>
    <dgm:cxn modelId="{F87C9F06-7B75-47E5-AAC4-C05ABA9CA05F}" type="presOf" srcId="{5CDA1EEC-B93D-4D83-B362-204DE653C807}" destId="{41EA03E7-6B95-4EC0-95DD-2CB0524F55CC}" srcOrd="0" destOrd="5" presId="urn:microsoft.com/office/officeart/2005/8/layout/hList1"/>
    <dgm:cxn modelId="{DFD8294F-17B7-4A73-BE62-41830C835B02}" srcId="{8C293EC3-FDEA-40D2-9578-13B95EFE01DF}" destId="{40D3AAA6-056F-4980-B8A7-DD20D987FF9F}" srcOrd="4" destOrd="0" parTransId="{06AC2C39-3434-46C5-9621-39A4979699F5}" sibTransId="{ECE2FB30-37AC-4C3F-BC14-894A1D258F3B}"/>
    <dgm:cxn modelId="{69463E44-907D-4277-A122-B2D74778FFD4}" srcId="{8C293EC3-FDEA-40D2-9578-13B95EFE01DF}" destId="{60C6330D-84B1-4816-A7EC-18834E8A0675}" srcOrd="1" destOrd="0" parTransId="{05623C85-31E3-46BD-89A9-A8D3820A6626}" sibTransId="{32150981-EA07-497D-81E5-90308647D255}"/>
    <dgm:cxn modelId="{81981F30-96C1-47CE-A5CC-29658E397871}" srcId="{58BD5EB4-E525-4F57-9BAE-063466D494D5}" destId="{A9ECBD7B-26BD-4F13-BC3B-C5BC97F59AB2}" srcOrd="1" destOrd="0" parTransId="{882DFAFC-3756-439A-B2AF-4E9A818D4161}" sibTransId="{5CF86B01-28F2-408A-AC1A-F741386033C5}"/>
    <dgm:cxn modelId="{937A7200-E526-434E-A8E0-495797F2CB15}" type="presOf" srcId="{78791E53-6ABE-480D-BF84-997DABAF2FE4}" destId="{41EA03E7-6B95-4EC0-95DD-2CB0524F55CC}" srcOrd="0" destOrd="0" presId="urn:microsoft.com/office/officeart/2005/8/layout/hList1"/>
    <dgm:cxn modelId="{09F45599-A303-416F-AA45-69E4516CB2A1}" srcId="{B8F594C8-CC61-4EDA-BB75-ED62C41E12B0}" destId="{557F291F-2BFD-4F29-A4EA-8D1FEF67E9C8}" srcOrd="3" destOrd="0" parTransId="{90A36FED-7735-4B16-AE7D-A28BEB7093DA}" sibTransId="{F3E3E99D-AE7E-402F-B46B-9F404C67A24F}"/>
    <dgm:cxn modelId="{A9D35CBA-507D-4DA6-8C6A-8375B33B6A67}" type="presOf" srcId="{1C0E74B3-4E01-4551-AAF5-86937C665E41}" destId="{C25151AA-3BF3-40A6-96BF-B66B0F07ED9A}" srcOrd="0" destOrd="6" presId="urn:microsoft.com/office/officeart/2005/8/layout/hList1"/>
    <dgm:cxn modelId="{1B94D6F3-09AE-42C9-94BF-46328DF73955}" type="presOf" srcId="{D262DFB1-E7BB-4D9A-8CF2-A38B96B44F3A}" destId="{41EA03E7-6B95-4EC0-95DD-2CB0524F55CC}" srcOrd="0" destOrd="2" presId="urn:microsoft.com/office/officeart/2005/8/layout/hList1"/>
    <dgm:cxn modelId="{8317E031-6F0D-4D93-8CD1-60D5F8C1D4E1}" srcId="{58BD5EB4-E525-4F57-9BAE-063466D494D5}" destId="{EFDF3F1B-EB6B-4B7E-B051-4C4DF05CDE7D}" srcOrd="5" destOrd="0" parTransId="{72D615C0-4EDD-4721-B5FF-39EA84DC2162}" sibTransId="{92E23C16-E8C6-4320-92FB-1B7C57BB83D3}"/>
    <dgm:cxn modelId="{91AF648B-0094-4555-93A4-DDC13E4EA961}" type="presOf" srcId="{D86F7BF4-1771-4AC2-ADC4-645CC30BAC7C}" destId="{C25151AA-3BF3-40A6-96BF-B66B0F07ED9A}" srcOrd="0" destOrd="2" presId="urn:microsoft.com/office/officeart/2005/8/layout/hList1"/>
    <dgm:cxn modelId="{7532B3E8-80DA-4CF6-984B-B00068CAF639}" srcId="{8C293EC3-FDEA-40D2-9578-13B95EFE01DF}" destId="{8B5E8622-1C1E-4023-A2A4-EE0B8FF1004E}" srcOrd="3" destOrd="0" parTransId="{03171E81-5613-4F24-B5D1-9AF867539E53}" sibTransId="{8F6C14BD-C967-4427-86E6-0EDC0CB2286B}"/>
    <dgm:cxn modelId="{FD803AE2-7C13-40DF-AD3F-90903F53BD30}" type="presOf" srcId="{2E8CD14C-1E21-46AD-BE9B-C78B92512F68}" destId="{C25151AA-3BF3-40A6-96BF-B66B0F07ED9A}" srcOrd="0" destOrd="0" presId="urn:microsoft.com/office/officeart/2005/8/layout/hList1"/>
    <dgm:cxn modelId="{87F3626B-9B64-4B10-930A-F129F837013E}" type="presOf" srcId="{152C9684-54D1-46F5-AEF3-8370EF1ECEBE}" destId="{41EA03E7-6B95-4EC0-95DD-2CB0524F55CC}" srcOrd="0" destOrd="1" presId="urn:microsoft.com/office/officeart/2005/8/layout/hList1"/>
    <dgm:cxn modelId="{D2F26142-3770-4AAD-BD33-0BB14F0AA08E}" srcId="{A3042395-AC6C-4F97-AFC8-D13A5FB9484C}" destId="{B8F594C8-CC61-4EDA-BB75-ED62C41E12B0}" srcOrd="1" destOrd="0" parTransId="{C8E2A84F-94BF-4AB2-A53F-9EFE2F3CFEA0}" sibTransId="{9FC9C368-7EE1-4EBF-91E1-D0809C0E0E07}"/>
    <dgm:cxn modelId="{C28F75DB-7F43-4CD0-A671-E1456269FAE8}" type="presOf" srcId="{B8F594C8-CC61-4EDA-BB75-ED62C41E12B0}" destId="{B9BFB59F-7FF8-4145-B4A6-B49E6834F33C}" srcOrd="0" destOrd="0" presId="urn:microsoft.com/office/officeart/2005/8/layout/hList1"/>
    <dgm:cxn modelId="{CA230CC1-B296-4EC8-BA33-16297A82FCBD}" srcId="{A3042395-AC6C-4F97-AFC8-D13A5FB9484C}" destId="{58BD5EB4-E525-4F57-9BAE-063466D494D5}" srcOrd="0" destOrd="0" parTransId="{C191A289-F858-40F8-AA0B-3BBA71866A3F}" sibTransId="{0FDB4B7D-7FD8-41AD-84AB-8D94FE22E2A9}"/>
    <dgm:cxn modelId="{33BCF71A-A21C-4CB7-BFC7-E5DA58907845}" type="presOf" srcId="{A3042395-AC6C-4F97-AFC8-D13A5FB9484C}" destId="{8EF6E5E0-BB2F-46B3-9F32-8B844D8B38D8}" srcOrd="0" destOrd="0" presId="urn:microsoft.com/office/officeart/2005/8/layout/hList1"/>
    <dgm:cxn modelId="{2420CF67-646A-43F6-9414-451E3484F1F3}" srcId="{8C293EC3-FDEA-40D2-9578-13B95EFE01DF}" destId="{B76E8E6E-3F1F-4D54-8DCB-300BA6DB53AE}" srcOrd="6" destOrd="0" parTransId="{89AB4D85-96A6-4620-8010-869A188EBE1F}" sibTransId="{F03D1DE0-9DC9-43EA-B431-124F46713D00}"/>
    <dgm:cxn modelId="{4597F0B0-FEE6-4F0D-9E72-F169048BF334}" type="presOf" srcId="{557F291F-2BFD-4F29-A4EA-8D1FEF67E9C8}" destId="{41EA03E7-6B95-4EC0-95DD-2CB0524F55CC}" srcOrd="0" destOrd="3" presId="urn:microsoft.com/office/officeart/2005/8/layout/hList1"/>
    <dgm:cxn modelId="{E101DD86-7FD1-44FF-A1D4-4ADA47D93DC9}" type="presOf" srcId="{8B5E8622-1C1E-4023-A2A4-EE0B8FF1004E}" destId="{E16CE65B-6D9D-47BA-AF92-EF52F4A9AA0A}" srcOrd="0" destOrd="3" presId="urn:microsoft.com/office/officeart/2005/8/layout/hList1"/>
    <dgm:cxn modelId="{A2371C45-A9D5-437A-810E-457BDE7F50A2}" srcId="{8C293EC3-FDEA-40D2-9578-13B95EFE01DF}" destId="{80EF0BF4-8B15-472D-88B0-4C30B830BFB4}" srcOrd="2" destOrd="0" parTransId="{94DDD93E-73CF-4D24-9A91-47A1194875FC}" sibTransId="{D26D0303-4A8C-4624-B0BD-61EE7A8BCB87}"/>
    <dgm:cxn modelId="{72FD2FA5-8E19-4575-A2F3-0826C01A2DE7}" type="presOf" srcId="{EFDF3F1B-EB6B-4B7E-B051-4C4DF05CDE7D}" destId="{C25151AA-3BF3-40A6-96BF-B66B0F07ED9A}" srcOrd="0" destOrd="5" presId="urn:microsoft.com/office/officeart/2005/8/layout/hList1"/>
    <dgm:cxn modelId="{6D7B2CC2-062F-4918-A781-FA3F1B84A97F}" type="presOf" srcId="{6AC785CF-4BAF-430F-B129-502C226565FF}" destId="{C25151AA-3BF3-40A6-96BF-B66B0F07ED9A}" srcOrd="0" destOrd="3" presId="urn:microsoft.com/office/officeart/2005/8/layout/hList1"/>
    <dgm:cxn modelId="{765A164F-34E1-4DCC-8E8F-3FC192985AEB}" type="presOf" srcId="{58BD5EB4-E525-4F57-9BAE-063466D494D5}" destId="{603D326A-F8DC-4F6D-8F50-0ADF96FEAE75}" srcOrd="0" destOrd="0" presId="urn:microsoft.com/office/officeart/2005/8/layout/hList1"/>
    <dgm:cxn modelId="{72DB2E64-0264-4720-94A0-167DC2FE9FB9}" srcId="{B8F594C8-CC61-4EDA-BB75-ED62C41E12B0}" destId="{5CDA1EEC-B93D-4D83-B362-204DE653C807}" srcOrd="5" destOrd="0" parTransId="{B74F132C-53A9-4ECC-BF68-E422A3A90BD3}" sibTransId="{A9D44DD8-3536-4777-A990-187374D17462}"/>
    <dgm:cxn modelId="{9C05C7B3-BE45-4E5B-A207-2E3275077BA6}" type="presOf" srcId="{78FA94B9-1E96-4F2A-AF27-FD6BED3DBAFA}" destId="{E16CE65B-6D9D-47BA-AF92-EF52F4A9AA0A}" srcOrd="0" destOrd="5" presId="urn:microsoft.com/office/officeart/2005/8/layout/hList1"/>
    <dgm:cxn modelId="{A9745C49-76EC-4A8C-BB2D-EB60A505E6EE}" type="presOf" srcId="{40D3AAA6-056F-4980-B8A7-DD20D987FF9F}" destId="{E16CE65B-6D9D-47BA-AF92-EF52F4A9AA0A}" srcOrd="0" destOrd="4" presId="urn:microsoft.com/office/officeart/2005/8/layout/hList1"/>
    <dgm:cxn modelId="{77CECDBD-4CC7-4801-AF81-D12355DF639A}" srcId="{58BD5EB4-E525-4F57-9BAE-063466D494D5}" destId="{1C0E74B3-4E01-4551-AAF5-86937C665E41}" srcOrd="6" destOrd="0" parTransId="{2DAEA8F2-CA24-4776-91DF-95FA60A50E7E}" sibTransId="{894D8660-A627-49AD-B1A1-33A192CEA6F3}"/>
    <dgm:cxn modelId="{002A9EA3-9FA5-4CFC-896E-83A3E57574A0}" srcId="{58BD5EB4-E525-4F57-9BAE-063466D494D5}" destId="{2E8CD14C-1E21-46AD-BE9B-C78B92512F68}" srcOrd="0" destOrd="0" parTransId="{3005F5C1-046B-416B-8B12-8D3C44BB417A}" sibTransId="{1DAC2F81-7913-44AD-913C-92122F7938CF}"/>
    <dgm:cxn modelId="{77C8214F-D2CA-43AC-A006-B1C8D0FAC59F}" srcId="{8C293EC3-FDEA-40D2-9578-13B95EFE01DF}" destId="{C561627C-0932-4DC2-8960-E87C5745A827}" srcOrd="0" destOrd="0" parTransId="{87AF9D28-842E-4550-BD67-3D604AF301A4}" sibTransId="{7123AF4C-C616-404C-BF13-895F64054690}"/>
    <dgm:cxn modelId="{E7FF5730-91B8-4122-9698-4DE6A3C38F94}" type="presOf" srcId="{9FF3BE8D-6E7C-4E05-87A3-CCB1102AFA03}" destId="{41EA03E7-6B95-4EC0-95DD-2CB0524F55CC}" srcOrd="0" destOrd="6" presId="urn:microsoft.com/office/officeart/2005/8/layout/hList1"/>
    <dgm:cxn modelId="{495E7E8A-429F-4490-AB4B-3CF9D6FBCD0D}" srcId="{B8F594C8-CC61-4EDA-BB75-ED62C41E12B0}" destId="{D262DFB1-E7BB-4D9A-8CF2-A38B96B44F3A}" srcOrd="2" destOrd="0" parTransId="{C1B635A6-AD17-43AA-9D1C-EF149078ACD1}" sibTransId="{D2718022-B6DB-4243-9CC4-FED5F8E1AC80}"/>
    <dgm:cxn modelId="{7FB3E4F7-9052-4E94-B869-A244953BBD7D}" srcId="{A3042395-AC6C-4F97-AFC8-D13A5FB9484C}" destId="{8C293EC3-FDEA-40D2-9578-13B95EFE01DF}" srcOrd="2" destOrd="0" parTransId="{A4F57A7E-AED4-443D-B190-ADABCB85B9AC}" sibTransId="{36C627D7-3FAB-4392-AEBB-23CB1CDD3E9F}"/>
    <dgm:cxn modelId="{6D82DFA4-0905-418F-900D-372BAF47644E}" type="presOf" srcId="{C4A76C94-8433-4973-94FC-192EBC015DC3}" destId="{41EA03E7-6B95-4EC0-95DD-2CB0524F55CC}" srcOrd="0" destOrd="4" presId="urn:microsoft.com/office/officeart/2005/8/layout/hList1"/>
    <dgm:cxn modelId="{A2C8148E-393A-4836-8D51-C60FC690532C}" type="presOf" srcId="{8C293EC3-FDEA-40D2-9578-13B95EFE01DF}" destId="{D46FDC3D-D6F5-4BAA-BA30-7EA184ED16C4}" srcOrd="0" destOrd="0" presId="urn:microsoft.com/office/officeart/2005/8/layout/hList1"/>
    <dgm:cxn modelId="{B22FCBFD-8E01-4CA6-870D-0D2E7B830D2D}" srcId="{B8F594C8-CC61-4EDA-BB75-ED62C41E12B0}" destId="{9FF3BE8D-6E7C-4E05-87A3-CCB1102AFA03}" srcOrd="6" destOrd="0" parTransId="{587C9D85-913F-4229-886D-BAE42F512F1E}" sibTransId="{9183F4C7-7E72-4F70-9881-328DA0DC152C}"/>
    <dgm:cxn modelId="{51F5A0B3-641C-4C52-AF49-965E34CEB3BA}" type="presOf" srcId="{B76E8E6E-3F1F-4D54-8DCB-300BA6DB53AE}" destId="{E16CE65B-6D9D-47BA-AF92-EF52F4A9AA0A}" srcOrd="0" destOrd="6" presId="urn:microsoft.com/office/officeart/2005/8/layout/hList1"/>
    <dgm:cxn modelId="{C8259CB4-27C7-4D75-B73D-7388FAF4376D}" srcId="{58BD5EB4-E525-4F57-9BAE-063466D494D5}" destId="{A15D4E4A-3881-4456-8815-204404A41615}" srcOrd="4" destOrd="0" parTransId="{A0FCB7B5-15DB-4AD4-99D6-2536E9986095}" sibTransId="{3FC1FB2C-4BCA-4784-938F-FCD6DE02EF3E}"/>
    <dgm:cxn modelId="{5233E979-5220-4A8D-8A16-74977D6C2A11}" type="presOf" srcId="{C561627C-0932-4DC2-8960-E87C5745A827}" destId="{E16CE65B-6D9D-47BA-AF92-EF52F4A9AA0A}" srcOrd="0" destOrd="0" presId="urn:microsoft.com/office/officeart/2005/8/layout/hList1"/>
    <dgm:cxn modelId="{D5ABC5AE-A0DE-4215-B753-EF54DCD26EA3}" srcId="{B8F594C8-CC61-4EDA-BB75-ED62C41E12B0}" destId="{152C9684-54D1-46F5-AEF3-8370EF1ECEBE}" srcOrd="1" destOrd="0" parTransId="{8AF3C2D6-F265-4F32-951D-C093FBF503BE}" sibTransId="{2EB9587F-423E-41E4-81A0-F18A0E9B5F12}"/>
    <dgm:cxn modelId="{8C64787A-8B5C-448A-AF00-C9488218597F}" type="presOf" srcId="{80EF0BF4-8B15-472D-88B0-4C30B830BFB4}" destId="{E16CE65B-6D9D-47BA-AF92-EF52F4A9AA0A}" srcOrd="0" destOrd="2" presId="urn:microsoft.com/office/officeart/2005/8/layout/hList1"/>
    <dgm:cxn modelId="{52DBC8C4-5A27-4B08-8889-9414B594930D}" type="presParOf" srcId="{8EF6E5E0-BB2F-46B3-9F32-8B844D8B38D8}" destId="{57559B79-7B6D-4126-AA3F-E35CDAE2868B}" srcOrd="0" destOrd="0" presId="urn:microsoft.com/office/officeart/2005/8/layout/hList1"/>
    <dgm:cxn modelId="{B70B41DF-8D63-4AEE-9CC2-1A335034F7AB}" type="presParOf" srcId="{57559B79-7B6D-4126-AA3F-E35CDAE2868B}" destId="{603D326A-F8DC-4F6D-8F50-0ADF96FEAE75}" srcOrd="0" destOrd="0" presId="urn:microsoft.com/office/officeart/2005/8/layout/hList1"/>
    <dgm:cxn modelId="{FDCACDF6-FFB5-42C3-BAA4-60093780ED0D}" type="presParOf" srcId="{57559B79-7B6D-4126-AA3F-E35CDAE2868B}" destId="{C25151AA-3BF3-40A6-96BF-B66B0F07ED9A}" srcOrd="1" destOrd="0" presId="urn:microsoft.com/office/officeart/2005/8/layout/hList1"/>
    <dgm:cxn modelId="{47D86DDE-83D7-4FD7-90EE-5F2D154D8A21}" type="presParOf" srcId="{8EF6E5E0-BB2F-46B3-9F32-8B844D8B38D8}" destId="{6DC497D9-5AD4-4545-BE00-BD0D648337F3}" srcOrd="1" destOrd="0" presId="urn:microsoft.com/office/officeart/2005/8/layout/hList1"/>
    <dgm:cxn modelId="{A836D1F9-00E3-42F9-8C1A-53CE0256008D}" type="presParOf" srcId="{8EF6E5E0-BB2F-46B3-9F32-8B844D8B38D8}" destId="{673C1F95-0DE8-448E-8B5C-CCC58E8E56BA}" srcOrd="2" destOrd="0" presId="urn:microsoft.com/office/officeart/2005/8/layout/hList1"/>
    <dgm:cxn modelId="{7075DF49-F0F4-4E4C-8E86-93BB32E33D18}" type="presParOf" srcId="{673C1F95-0DE8-448E-8B5C-CCC58E8E56BA}" destId="{B9BFB59F-7FF8-4145-B4A6-B49E6834F33C}" srcOrd="0" destOrd="0" presId="urn:microsoft.com/office/officeart/2005/8/layout/hList1"/>
    <dgm:cxn modelId="{9813EE0B-11F9-40DC-84FF-C34CAB22B07D}" type="presParOf" srcId="{673C1F95-0DE8-448E-8B5C-CCC58E8E56BA}" destId="{41EA03E7-6B95-4EC0-95DD-2CB0524F55CC}" srcOrd="1" destOrd="0" presId="urn:microsoft.com/office/officeart/2005/8/layout/hList1"/>
    <dgm:cxn modelId="{E20DF4A1-A8AA-47A6-B585-008BAEEDD264}" type="presParOf" srcId="{8EF6E5E0-BB2F-46B3-9F32-8B844D8B38D8}" destId="{BBC62BA9-1C7E-4DA8-B887-AAD373CA15CC}" srcOrd="3" destOrd="0" presId="urn:microsoft.com/office/officeart/2005/8/layout/hList1"/>
    <dgm:cxn modelId="{9FEECCC6-C8B8-4159-9DB6-476BC2C15030}" type="presParOf" srcId="{8EF6E5E0-BB2F-46B3-9F32-8B844D8B38D8}" destId="{370BB7BA-2D8A-4DC6-A918-8BB7DF4E4EE2}" srcOrd="4" destOrd="0" presId="urn:microsoft.com/office/officeart/2005/8/layout/hList1"/>
    <dgm:cxn modelId="{241CCDBF-2E73-40C1-9705-3FBE2C54286B}" type="presParOf" srcId="{370BB7BA-2D8A-4DC6-A918-8BB7DF4E4EE2}" destId="{D46FDC3D-D6F5-4BAA-BA30-7EA184ED16C4}" srcOrd="0" destOrd="0" presId="urn:microsoft.com/office/officeart/2005/8/layout/hList1"/>
    <dgm:cxn modelId="{5254E140-7787-4799-91AE-13A11127063D}" type="presParOf" srcId="{370BB7BA-2D8A-4DC6-A918-8BB7DF4E4EE2}" destId="{E16CE65B-6D9D-47BA-AF92-EF52F4A9AA0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D26D6F-7D0D-4EA2-A119-18844AF992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481528-A1C1-4239-976B-39DA1900B791}">
      <dgm:prSet phldrT="[Текст]" custT="1"/>
      <dgm:spPr/>
      <dgm:t>
        <a:bodyPr/>
        <a:lstStyle/>
        <a:p>
          <a:r>
            <a:rPr lang="ru-RU" sz="2400" b="1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Дотация</a:t>
          </a:r>
        </a:p>
      </dgm:t>
    </dgm:pt>
    <dgm:pt modelId="{68D92771-3531-4918-A6C0-885A20CB214E}" type="parTrans" cxnId="{3F2B8A5D-8D2D-4F71-8D05-45A3793433C5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128CEDEE-D353-4056-A535-5BB9273F0819}" type="sibTrans" cxnId="{3F2B8A5D-8D2D-4F71-8D05-45A3793433C5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DF803A55-E054-4D71-A3D8-4727FC4D7ECE}">
      <dgm:prSet phldrT="[Текст]" custT="1"/>
      <dgm:spPr/>
      <dgm:t>
        <a:bodyPr/>
        <a:lstStyle/>
        <a:p>
          <a:pPr algn="just"/>
          <a:r>
            <a:rPr lang="ru-RU" altLang="ru-RU" sz="1600" kern="12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rPr>
            <a:t>–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денежные средства, предоставляемые на безвозмездной и</a:t>
          </a:r>
          <a:r>
            <a:rPr lang="en-US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безвозвратной основе без установления направлений и (или) условий их использования</a:t>
          </a:r>
        </a:p>
      </dgm:t>
    </dgm:pt>
    <dgm:pt modelId="{348A8317-9094-487C-ADEC-9CA06B8C1F23}" type="parTrans" cxnId="{785F8B9B-1EC4-488F-85E4-3625CFD757CE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F3B0256C-4FF8-4B4D-81C2-6D599D687973}" type="sibTrans" cxnId="{785F8B9B-1EC4-488F-85E4-3625CFD757CE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46D166BB-3166-4986-9A54-51672E19F855}">
      <dgm:prSet phldrT="[Текст]" custT="1"/>
      <dgm:spPr/>
      <dgm:t>
        <a:bodyPr/>
        <a:lstStyle/>
        <a:p>
          <a:r>
            <a:rPr lang="ru-RU" sz="2400" b="1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Субсидия</a:t>
          </a:r>
        </a:p>
      </dgm:t>
    </dgm:pt>
    <dgm:pt modelId="{D8E2948D-22F5-450B-80F5-5F6408631116}" type="parTrans" cxnId="{BB90F10F-6654-406B-A091-6F98BC82FB1F}">
      <dgm:prSet/>
      <dgm:spPr/>
      <dgm:t>
        <a:bodyPr/>
        <a:lstStyle/>
        <a:p>
          <a:endParaRPr lang="ru-RU"/>
        </a:p>
      </dgm:t>
    </dgm:pt>
    <dgm:pt modelId="{298753FC-B1C7-4905-BEFE-1B15A3A47B5B}" type="sibTrans" cxnId="{BB90F10F-6654-406B-A091-6F98BC82FB1F}">
      <dgm:prSet/>
      <dgm:spPr/>
      <dgm:t>
        <a:bodyPr/>
        <a:lstStyle/>
        <a:p>
          <a:endParaRPr lang="ru-RU"/>
        </a:p>
      </dgm:t>
    </dgm:pt>
    <dgm:pt modelId="{FBA3D7DE-6000-4AE7-AA32-0ECEEF15218A}">
      <dgm:prSet phldrT="[Текст]" custT="1"/>
      <dgm:spPr/>
      <dgm:t>
        <a:bodyPr/>
        <a:lstStyle/>
        <a:p>
          <a:pPr algn="just">
            <a:buFont typeface="Wingdings" panose="05000000000000000000" pitchFamily="2" charset="2"/>
            <a:buNone/>
          </a:pP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- денежные средства, предоставляемые в  целях софинансирования расходных обязательств нижестоящего бюджета</a:t>
          </a:r>
        </a:p>
      </dgm:t>
    </dgm:pt>
    <dgm:pt modelId="{3E527D89-676E-4996-B896-8B6D92546BBC}" type="parTrans" cxnId="{A5DE881E-4FB2-4501-9632-6B6987029C16}">
      <dgm:prSet/>
      <dgm:spPr/>
      <dgm:t>
        <a:bodyPr/>
        <a:lstStyle/>
        <a:p>
          <a:endParaRPr lang="ru-RU"/>
        </a:p>
      </dgm:t>
    </dgm:pt>
    <dgm:pt modelId="{2FD1E83F-2037-4CF9-AE91-BF23D66008C3}" type="sibTrans" cxnId="{A5DE881E-4FB2-4501-9632-6B6987029C16}">
      <dgm:prSet/>
      <dgm:spPr/>
      <dgm:t>
        <a:bodyPr/>
        <a:lstStyle/>
        <a:p>
          <a:endParaRPr lang="ru-RU"/>
        </a:p>
      </dgm:t>
    </dgm:pt>
    <dgm:pt modelId="{18BC5885-573B-4EAE-B568-0FBF601D6DD5}">
      <dgm:prSet phldrT="[Текст]" custT="1"/>
      <dgm:spPr/>
      <dgm:t>
        <a:bodyPr/>
        <a:lstStyle/>
        <a:p>
          <a:r>
            <a:rPr lang="ru-RU" sz="2400" b="1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Субвенция</a:t>
          </a:r>
        </a:p>
      </dgm:t>
    </dgm:pt>
    <dgm:pt modelId="{614084FA-4484-4849-A28A-81C89B3C2A0C}" type="parTrans" cxnId="{81CF91AB-0D70-4565-8320-4C652CEBE43B}">
      <dgm:prSet/>
      <dgm:spPr/>
      <dgm:t>
        <a:bodyPr/>
        <a:lstStyle/>
        <a:p>
          <a:endParaRPr lang="ru-RU"/>
        </a:p>
      </dgm:t>
    </dgm:pt>
    <dgm:pt modelId="{A6DAD045-5696-4D84-B8DF-B2A988A6D269}" type="sibTrans" cxnId="{81CF91AB-0D70-4565-8320-4C652CEBE43B}">
      <dgm:prSet/>
      <dgm:spPr/>
      <dgm:t>
        <a:bodyPr/>
        <a:lstStyle/>
        <a:p>
          <a:endParaRPr lang="ru-RU"/>
        </a:p>
      </dgm:t>
    </dgm:pt>
    <dgm:pt modelId="{8FB4BEE5-0271-42B5-8890-17BE9975A9E4}">
      <dgm:prSet phldrT="[Текст]" custT="1"/>
      <dgm:spPr/>
      <dgm:t>
        <a:bodyPr/>
        <a:lstStyle/>
        <a:p>
          <a:pPr algn="just">
            <a:buFont typeface="Wingdings" panose="05000000000000000000" pitchFamily="2" charset="2"/>
            <a:buNone/>
          </a:pP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- денежные средства,</a:t>
          </a:r>
          <a:r>
            <a:rPr lang="en-US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предоставляемые 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на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выполнение переданных полномочий государственных органов власти</a:t>
          </a:r>
        </a:p>
      </dgm:t>
    </dgm:pt>
    <dgm:pt modelId="{695419D4-166D-4F3D-92C5-C83EFCF7644E}" type="parTrans" cxnId="{1EC954E4-0C9F-4A0B-95FA-39126186AB69}">
      <dgm:prSet/>
      <dgm:spPr/>
      <dgm:t>
        <a:bodyPr/>
        <a:lstStyle/>
        <a:p>
          <a:endParaRPr lang="ru-RU"/>
        </a:p>
      </dgm:t>
    </dgm:pt>
    <dgm:pt modelId="{7FE162A7-78F5-437B-AD73-46A768F142DA}" type="sibTrans" cxnId="{1EC954E4-0C9F-4A0B-95FA-39126186AB69}">
      <dgm:prSet/>
      <dgm:spPr/>
      <dgm:t>
        <a:bodyPr/>
        <a:lstStyle/>
        <a:p>
          <a:endParaRPr lang="ru-RU"/>
        </a:p>
      </dgm:t>
    </dgm:pt>
    <dgm:pt modelId="{4B1DB8FC-D902-408C-8431-3FC6DE716847}">
      <dgm:prSet phldrT="[Текст]" custT="1"/>
      <dgm:spPr/>
      <dgm:t>
        <a:bodyPr/>
        <a:lstStyle/>
        <a:p>
          <a:r>
            <a:rPr lang="ru-RU" sz="2000" b="1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Иные </a:t>
          </a: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межбюджетные </a:t>
          </a:r>
          <a:r>
            <a:rPr lang="ru-RU" sz="2000" b="1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трансферты</a:t>
          </a:r>
        </a:p>
      </dgm:t>
    </dgm:pt>
    <dgm:pt modelId="{B2390AF7-7788-4099-9523-08D4449EBCD8}" type="parTrans" cxnId="{1230CA2F-070A-4583-8817-7775314A7ED5}">
      <dgm:prSet/>
      <dgm:spPr/>
      <dgm:t>
        <a:bodyPr/>
        <a:lstStyle/>
        <a:p>
          <a:endParaRPr lang="ru-RU"/>
        </a:p>
      </dgm:t>
    </dgm:pt>
    <dgm:pt modelId="{89758C9D-1C51-4A96-A22B-496F8DE10B5F}" type="sibTrans" cxnId="{1230CA2F-070A-4583-8817-7775314A7ED5}">
      <dgm:prSet/>
      <dgm:spPr/>
      <dgm:t>
        <a:bodyPr/>
        <a:lstStyle/>
        <a:p>
          <a:endParaRPr lang="ru-RU"/>
        </a:p>
      </dgm:t>
    </dgm:pt>
    <dgm:pt modelId="{4FD1DA82-A4A7-4180-95B4-9AF071990D1B}">
      <dgm:prSet phldrT="[Текст]" custT="1"/>
      <dgm:spPr/>
      <dgm:t>
        <a:bodyPr/>
        <a:lstStyle/>
        <a:p>
          <a:pPr algn="just">
            <a:buFont typeface="Wingdings" panose="05000000000000000000" pitchFamily="2" charset="2"/>
            <a:buNone/>
          </a:pP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- денежные средства, предоставляемые в течение года 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в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целях компенсации выпадающих доходов и дополнительных расходов</a:t>
          </a:r>
        </a:p>
      </dgm:t>
    </dgm:pt>
    <dgm:pt modelId="{C72985B0-AE68-4CEC-8CCB-7804DF1E6DCA}" type="parTrans" cxnId="{8B136C5F-6367-4BA7-8529-D497637CF2E9}">
      <dgm:prSet/>
      <dgm:spPr/>
      <dgm:t>
        <a:bodyPr/>
        <a:lstStyle/>
        <a:p>
          <a:endParaRPr lang="ru-RU"/>
        </a:p>
      </dgm:t>
    </dgm:pt>
    <dgm:pt modelId="{8036621A-EACC-4885-BE8E-3EA7E8B99498}" type="sibTrans" cxnId="{8B136C5F-6367-4BA7-8529-D497637CF2E9}">
      <dgm:prSet/>
      <dgm:spPr/>
      <dgm:t>
        <a:bodyPr/>
        <a:lstStyle/>
        <a:p>
          <a:endParaRPr lang="ru-RU"/>
        </a:p>
      </dgm:t>
    </dgm:pt>
    <dgm:pt modelId="{D6E6CCA8-3FA1-4422-AEED-62E231EC873C}" type="pres">
      <dgm:prSet presAssocID="{93D26D6F-7D0D-4EA2-A119-18844AF9920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6A349C8-6E11-4E31-8ABE-475A5E51E520}" type="pres">
      <dgm:prSet presAssocID="{09481528-A1C1-4239-976B-39DA1900B791}" presName="thickLine" presStyleLbl="alignNode1" presStyleIdx="0" presStyleCnt="4" custLinFactNeighborX="0" custLinFactNeighborY="6862"/>
      <dgm:spPr/>
    </dgm:pt>
    <dgm:pt modelId="{95F4BF6C-8458-464F-95B4-A94D3B1774EC}" type="pres">
      <dgm:prSet presAssocID="{09481528-A1C1-4239-976B-39DA1900B791}" presName="horz1" presStyleCnt="0"/>
      <dgm:spPr/>
    </dgm:pt>
    <dgm:pt modelId="{E555FDCE-4D0D-4D9F-B28E-7067644B53C9}" type="pres">
      <dgm:prSet presAssocID="{09481528-A1C1-4239-976B-39DA1900B791}" presName="tx1" presStyleLbl="revTx" presStyleIdx="0" presStyleCnt="8"/>
      <dgm:spPr/>
      <dgm:t>
        <a:bodyPr/>
        <a:lstStyle/>
        <a:p>
          <a:endParaRPr lang="ru-RU"/>
        </a:p>
      </dgm:t>
    </dgm:pt>
    <dgm:pt modelId="{1EF1412A-45A1-41C3-BC02-C6C801750522}" type="pres">
      <dgm:prSet presAssocID="{09481528-A1C1-4239-976B-39DA1900B791}" presName="vert1" presStyleCnt="0"/>
      <dgm:spPr/>
    </dgm:pt>
    <dgm:pt modelId="{E527E65A-B46E-4192-AD61-A93785FC88AF}" type="pres">
      <dgm:prSet presAssocID="{DF803A55-E054-4D71-A3D8-4727FC4D7ECE}" presName="vertSpace2a" presStyleCnt="0"/>
      <dgm:spPr/>
    </dgm:pt>
    <dgm:pt modelId="{012A270A-086E-4DB1-A703-25FA0EBEB202}" type="pres">
      <dgm:prSet presAssocID="{DF803A55-E054-4D71-A3D8-4727FC4D7ECE}" presName="horz2" presStyleCnt="0"/>
      <dgm:spPr/>
    </dgm:pt>
    <dgm:pt modelId="{48D2DAB5-6252-4612-8AFA-59812F9E7BAA}" type="pres">
      <dgm:prSet presAssocID="{DF803A55-E054-4D71-A3D8-4727FC4D7ECE}" presName="horzSpace2" presStyleCnt="0"/>
      <dgm:spPr/>
    </dgm:pt>
    <dgm:pt modelId="{44675DAC-0253-4109-829D-C475F7B722B8}" type="pres">
      <dgm:prSet presAssocID="{DF803A55-E054-4D71-A3D8-4727FC4D7ECE}" presName="tx2" presStyleLbl="revTx" presStyleIdx="1" presStyleCnt="8" custScaleX="124023" custScaleY="66922"/>
      <dgm:spPr/>
      <dgm:t>
        <a:bodyPr/>
        <a:lstStyle/>
        <a:p>
          <a:endParaRPr lang="ru-RU"/>
        </a:p>
      </dgm:t>
    </dgm:pt>
    <dgm:pt modelId="{5ED760D3-D304-420B-B177-07B8437523E1}" type="pres">
      <dgm:prSet presAssocID="{DF803A55-E054-4D71-A3D8-4727FC4D7ECE}" presName="vert2" presStyleCnt="0"/>
      <dgm:spPr/>
    </dgm:pt>
    <dgm:pt modelId="{4C777B5E-1FA4-4577-BF2E-CB0AFD8687FF}" type="pres">
      <dgm:prSet presAssocID="{DF803A55-E054-4D71-A3D8-4727FC4D7ECE}" presName="thinLine2b" presStyleLbl="callout" presStyleIdx="0" presStyleCnt="4"/>
      <dgm:spPr/>
    </dgm:pt>
    <dgm:pt modelId="{41CE175B-544B-4DC5-BB7D-CD8495E0C465}" type="pres">
      <dgm:prSet presAssocID="{DF803A55-E054-4D71-A3D8-4727FC4D7ECE}" presName="vertSpace2b" presStyleCnt="0"/>
      <dgm:spPr/>
    </dgm:pt>
    <dgm:pt modelId="{2BF785CC-142F-4D42-A601-8ECEE05FE1F1}" type="pres">
      <dgm:prSet presAssocID="{46D166BB-3166-4986-9A54-51672E19F855}" presName="thickLine" presStyleLbl="alignNode1" presStyleIdx="1" presStyleCnt="4"/>
      <dgm:spPr/>
    </dgm:pt>
    <dgm:pt modelId="{E62C79C2-72EE-40BB-9424-91C0715C4AB4}" type="pres">
      <dgm:prSet presAssocID="{46D166BB-3166-4986-9A54-51672E19F855}" presName="horz1" presStyleCnt="0"/>
      <dgm:spPr/>
    </dgm:pt>
    <dgm:pt modelId="{EB243D2E-202E-460C-A96C-9CBF4E69BB21}" type="pres">
      <dgm:prSet presAssocID="{46D166BB-3166-4986-9A54-51672E19F855}" presName="tx1" presStyleLbl="revTx" presStyleIdx="2" presStyleCnt="8"/>
      <dgm:spPr/>
      <dgm:t>
        <a:bodyPr/>
        <a:lstStyle/>
        <a:p>
          <a:endParaRPr lang="ru-RU"/>
        </a:p>
      </dgm:t>
    </dgm:pt>
    <dgm:pt modelId="{8E057A03-EAE8-40E1-996F-3FAA2E47C1D8}" type="pres">
      <dgm:prSet presAssocID="{46D166BB-3166-4986-9A54-51672E19F855}" presName="vert1" presStyleCnt="0"/>
      <dgm:spPr/>
    </dgm:pt>
    <dgm:pt modelId="{D1FB6901-CB11-46A1-B908-7B6BA8E25791}" type="pres">
      <dgm:prSet presAssocID="{FBA3D7DE-6000-4AE7-AA32-0ECEEF15218A}" presName="vertSpace2a" presStyleCnt="0"/>
      <dgm:spPr/>
    </dgm:pt>
    <dgm:pt modelId="{AB96D74B-9533-42D1-A081-5C53F2F2E521}" type="pres">
      <dgm:prSet presAssocID="{FBA3D7DE-6000-4AE7-AA32-0ECEEF15218A}" presName="horz2" presStyleCnt="0"/>
      <dgm:spPr/>
    </dgm:pt>
    <dgm:pt modelId="{F0B55D3C-7BD3-4391-B13B-75820FEDA3B0}" type="pres">
      <dgm:prSet presAssocID="{FBA3D7DE-6000-4AE7-AA32-0ECEEF15218A}" presName="horzSpace2" presStyleCnt="0"/>
      <dgm:spPr/>
    </dgm:pt>
    <dgm:pt modelId="{5FF8CED7-7CCC-46F4-BCCE-8D36ACBBD7C2}" type="pres">
      <dgm:prSet presAssocID="{FBA3D7DE-6000-4AE7-AA32-0ECEEF15218A}" presName="tx2" presStyleLbl="revTx" presStyleIdx="3" presStyleCnt="8" custScaleX="106999" custScaleY="78770"/>
      <dgm:spPr/>
      <dgm:t>
        <a:bodyPr/>
        <a:lstStyle/>
        <a:p>
          <a:endParaRPr lang="ru-RU"/>
        </a:p>
      </dgm:t>
    </dgm:pt>
    <dgm:pt modelId="{7AAF5279-C701-4B2C-AF9A-34D5F4F0DD0B}" type="pres">
      <dgm:prSet presAssocID="{FBA3D7DE-6000-4AE7-AA32-0ECEEF15218A}" presName="vert2" presStyleCnt="0"/>
      <dgm:spPr/>
    </dgm:pt>
    <dgm:pt modelId="{93CB1BAA-1CD3-4381-A437-CD67AFC58010}" type="pres">
      <dgm:prSet presAssocID="{FBA3D7DE-6000-4AE7-AA32-0ECEEF15218A}" presName="thinLine2b" presStyleLbl="callout" presStyleIdx="1" presStyleCnt="4"/>
      <dgm:spPr/>
    </dgm:pt>
    <dgm:pt modelId="{C067C71A-AF9B-45FB-9D76-5DB36E5D30F6}" type="pres">
      <dgm:prSet presAssocID="{FBA3D7DE-6000-4AE7-AA32-0ECEEF15218A}" presName="vertSpace2b" presStyleCnt="0"/>
      <dgm:spPr/>
    </dgm:pt>
    <dgm:pt modelId="{663A6E16-14CE-42C5-8B4B-8CE14908BA28}" type="pres">
      <dgm:prSet presAssocID="{18BC5885-573B-4EAE-B568-0FBF601D6DD5}" presName="thickLine" presStyleLbl="alignNode1" presStyleIdx="2" presStyleCnt="4"/>
      <dgm:spPr/>
    </dgm:pt>
    <dgm:pt modelId="{A574A96C-6405-44B8-B80D-D799AE9AC594}" type="pres">
      <dgm:prSet presAssocID="{18BC5885-573B-4EAE-B568-0FBF601D6DD5}" presName="horz1" presStyleCnt="0"/>
      <dgm:spPr/>
    </dgm:pt>
    <dgm:pt modelId="{6CD940CC-C19B-4062-AE73-7EF48AF67524}" type="pres">
      <dgm:prSet presAssocID="{18BC5885-573B-4EAE-B568-0FBF601D6DD5}" presName="tx1" presStyleLbl="revTx" presStyleIdx="4" presStyleCnt="8"/>
      <dgm:spPr/>
      <dgm:t>
        <a:bodyPr/>
        <a:lstStyle/>
        <a:p>
          <a:endParaRPr lang="ru-RU"/>
        </a:p>
      </dgm:t>
    </dgm:pt>
    <dgm:pt modelId="{81628BCC-7AA0-4466-BDEB-F0E0075032C8}" type="pres">
      <dgm:prSet presAssocID="{18BC5885-573B-4EAE-B568-0FBF601D6DD5}" presName="vert1" presStyleCnt="0"/>
      <dgm:spPr/>
    </dgm:pt>
    <dgm:pt modelId="{A379ADA9-E981-47C0-A612-E6AC271371D3}" type="pres">
      <dgm:prSet presAssocID="{8FB4BEE5-0271-42B5-8890-17BE9975A9E4}" presName="vertSpace2a" presStyleCnt="0"/>
      <dgm:spPr/>
    </dgm:pt>
    <dgm:pt modelId="{077C955B-8AEC-4E4A-A8B7-7D5E416DB637}" type="pres">
      <dgm:prSet presAssocID="{8FB4BEE5-0271-42B5-8890-17BE9975A9E4}" presName="horz2" presStyleCnt="0"/>
      <dgm:spPr/>
    </dgm:pt>
    <dgm:pt modelId="{93F60E3B-5F5D-42FA-9E46-F688E94E52DA}" type="pres">
      <dgm:prSet presAssocID="{8FB4BEE5-0271-42B5-8890-17BE9975A9E4}" presName="horzSpace2" presStyleCnt="0"/>
      <dgm:spPr/>
    </dgm:pt>
    <dgm:pt modelId="{34B7A0CC-7AB9-4E14-A5C2-FE3CE6F24851}" type="pres">
      <dgm:prSet presAssocID="{8FB4BEE5-0271-42B5-8890-17BE9975A9E4}" presName="tx2" presStyleLbl="revTx" presStyleIdx="5" presStyleCnt="8" custScaleX="95132" custScaleY="74820" custLinFactNeighborX="-119" custLinFactNeighborY="-791"/>
      <dgm:spPr/>
      <dgm:t>
        <a:bodyPr/>
        <a:lstStyle/>
        <a:p>
          <a:endParaRPr lang="ru-RU"/>
        </a:p>
      </dgm:t>
    </dgm:pt>
    <dgm:pt modelId="{8C447E39-C910-479E-A40E-E45444883B3F}" type="pres">
      <dgm:prSet presAssocID="{8FB4BEE5-0271-42B5-8890-17BE9975A9E4}" presName="vert2" presStyleCnt="0"/>
      <dgm:spPr/>
    </dgm:pt>
    <dgm:pt modelId="{5EB589D0-3E3D-4D3E-A578-33D2DF5AA985}" type="pres">
      <dgm:prSet presAssocID="{8FB4BEE5-0271-42B5-8890-17BE9975A9E4}" presName="thinLine2b" presStyleLbl="callout" presStyleIdx="2" presStyleCnt="4" custLinFactY="106327" custLinFactNeighborX="0" custLinFactNeighborY="200000"/>
      <dgm:spPr/>
    </dgm:pt>
    <dgm:pt modelId="{A771C577-EBA2-47DE-A54F-5FA1EA8AAEB5}" type="pres">
      <dgm:prSet presAssocID="{8FB4BEE5-0271-42B5-8890-17BE9975A9E4}" presName="vertSpace2b" presStyleCnt="0"/>
      <dgm:spPr/>
    </dgm:pt>
    <dgm:pt modelId="{7100EA71-9F7D-4F9D-A609-D45FCF471E0F}" type="pres">
      <dgm:prSet presAssocID="{4B1DB8FC-D902-408C-8431-3FC6DE716847}" presName="thickLine" presStyleLbl="alignNode1" presStyleIdx="3" presStyleCnt="4"/>
      <dgm:spPr/>
    </dgm:pt>
    <dgm:pt modelId="{265DFFBC-60CF-468F-8B0C-82E8AD49AA32}" type="pres">
      <dgm:prSet presAssocID="{4B1DB8FC-D902-408C-8431-3FC6DE716847}" presName="horz1" presStyleCnt="0"/>
      <dgm:spPr/>
    </dgm:pt>
    <dgm:pt modelId="{74735C76-76C1-4184-B1C5-C408BF71B000}" type="pres">
      <dgm:prSet presAssocID="{4B1DB8FC-D902-408C-8431-3FC6DE716847}" presName="tx1" presStyleLbl="revTx" presStyleIdx="6" presStyleCnt="8" custScaleX="131109" custScaleY="96377" custLinFactNeighborX="1091" custLinFactNeighborY="-3205"/>
      <dgm:spPr/>
      <dgm:t>
        <a:bodyPr/>
        <a:lstStyle/>
        <a:p>
          <a:endParaRPr lang="ru-RU"/>
        </a:p>
      </dgm:t>
    </dgm:pt>
    <dgm:pt modelId="{EC4B1A83-73DC-410C-B9F6-4BF4F0F6B775}" type="pres">
      <dgm:prSet presAssocID="{4B1DB8FC-D902-408C-8431-3FC6DE716847}" presName="vert1" presStyleCnt="0"/>
      <dgm:spPr/>
    </dgm:pt>
    <dgm:pt modelId="{235DA6AD-1268-4A2B-986C-B45CC8AA3437}" type="pres">
      <dgm:prSet presAssocID="{4FD1DA82-A4A7-4180-95B4-9AF071990D1B}" presName="vertSpace2a" presStyleCnt="0"/>
      <dgm:spPr/>
    </dgm:pt>
    <dgm:pt modelId="{F367332C-3D89-429D-8105-F5D2FB727185}" type="pres">
      <dgm:prSet presAssocID="{4FD1DA82-A4A7-4180-95B4-9AF071990D1B}" presName="horz2" presStyleCnt="0"/>
      <dgm:spPr/>
    </dgm:pt>
    <dgm:pt modelId="{99942C10-7BD7-41B1-8FBD-2352E8F99522}" type="pres">
      <dgm:prSet presAssocID="{4FD1DA82-A4A7-4180-95B4-9AF071990D1B}" presName="horzSpace2" presStyleCnt="0"/>
      <dgm:spPr/>
    </dgm:pt>
    <dgm:pt modelId="{96FAAC55-E7DE-451F-9690-0C3E6D45C6CE}" type="pres">
      <dgm:prSet presAssocID="{4FD1DA82-A4A7-4180-95B4-9AF071990D1B}" presName="tx2" presStyleLbl="revTx" presStyleIdx="7" presStyleCnt="8" custScaleX="105436" custScaleY="83328"/>
      <dgm:spPr/>
      <dgm:t>
        <a:bodyPr/>
        <a:lstStyle/>
        <a:p>
          <a:endParaRPr lang="ru-RU"/>
        </a:p>
      </dgm:t>
    </dgm:pt>
    <dgm:pt modelId="{17D80DCD-D729-406B-B823-DBCC10BF4EC4}" type="pres">
      <dgm:prSet presAssocID="{4FD1DA82-A4A7-4180-95B4-9AF071990D1B}" presName="vert2" presStyleCnt="0"/>
      <dgm:spPr/>
    </dgm:pt>
    <dgm:pt modelId="{4786E8CB-45A2-4434-9AF2-FC30E91580A8}" type="pres">
      <dgm:prSet presAssocID="{4FD1DA82-A4A7-4180-95B4-9AF071990D1B}" presName="thinLine2b" presStyleLbl="callout" presStyleIdx="3" presStyleCnt="4"/>
      <dgm:spPr/>
    </dgm:pt>
    <dgm:pt modelId="{B51868AB-FE5D-4B82-8B4B-AF0C426BDF6F}" type="pres">
      <dgm:prSet presAssocID="{4FD1DA82-A4A7-4180-95B4-9AF071990D1B}" presName="vertSpace2b" presStyleCnt="0"/>
      <dgm:spPr/>
    </dgm:pt>
  </dgm:ptLst>
  <dgm:cxnLst>
    <dgm:cxn modelId="{44FD5A59-6125-4D0E-9332-606916960519}" type="presOf" srcId="{DF803A55-E054-4D71-A3D8-4727FC4D7ECE}" destId="{44675DAC-0253-4109-829D-C475F7B722B8}" srcOrd="0" destOrd="0" presId="urn:microsoft.com/office/officeart/2008/layout/LinedList"/>
    <dgm:cxn modelId="{BB90F10F-6654-406B-A091-6F98BC82FB1F}" srcId="{93D26D6F-7D0D-4EA2-A119-18844AF99203}" destId="{46D166BB-3166-4986-9A54-51672E19F855}" srcOrd="1" destOrd="0" parTransId="{D8E2948D-22F5-450B-80F5-5F6408631116}" sibTransId="{298753FC-B1C7-4905-BEFE-1B15A3A47B5B}"/>
    <dgm:cxn modelId="{E9DD487C-BBFB-4844-97B3-EC222F24BB76}" type="presOf" srcId="{46D166BB-3166-4986-9A54-51672E19F855}" destId="{EB243D2E-202E-460C-A96C-9CBF4E69BB21}" srcOrd="0" destOrd="0" presId="urn:microsoft.com/office/officeart/2008/layout/LinedList"/>
    <dgm:cxn modelId="{1EC954E4-0C9F-4A0B-95FA-39126186AB69}" srcId="{18BC5885-573B-4EAE-B568-0FBF601D6DD5}" destId="{8FB4BEE5-0271-42B5-8890-17BE9975A9E4}" srcOrd="0" destOrd="0" parTransId="{695419D4-166D-4F3D-92C5-C83EFCF7644E}" sibTransId="{7FE162A7-78F5-437B-AD73-46A768F142DA}"/>
    <dgm:cxn modelId="{8B136C5F-6367-4BA7-8529-D497637CF2E9}" srcId="{4B1DB8FC-D902-408C-8431-3FC6DE716847}" destId="{4FD1DA82-A4A7-4180-95B4-9AF071990D1B}" srcOrd="0" destOrd="0" parTransId="{C72985B0-AE68-4CEC-8CCB-7804DF1E6DCA}" sibTransId="{8036621A-EACC-4885-BE8E-3EA7E8B99498}"/>
    <dgm:cxn modelId="{A3F26C16-6C4E-48DD-8C90-4C4A45A805EF}" type="presOf" srcId="{FBA3D7DE-6000-4AE7-AA32-0ECEEF15218A}" destId="{5FF8CED7-7CCC-46F4-BCCE-8D36ACBBD7C2}" srcOrd="0" destOrd="0" presId="urn:microsoft.com/office/officeart/2008/layout/LinedList"/>
    <dgm:cxn modelId="{BA7329B2-5A51-46A5-AFB2-037F885F5752}" type="presOf" srcId="{09481528-A1C1-4239-976B-39DA1900B791}" destId="{E555FDCE-4D0D-4D9F-B28E-7067644B53C9}" srcOrd="0" destOrd="0" presId="urn:microsoft.com/office/officeart/2008/layout/LinedList"/>
    <dgm:cxn modelId="{3F2B8A5D-8D2D-4F71-8D05-45A3793433C5}" srcId="{93D26D6F-7D0D-4EA2-A119-18844AF99203}" destId="{09481528-A1C1-4239-976B-39DA1900B791}" srcOrd="0" destOrd="0" parTransId="{68D92771-3531-4918-A6C0-885A20CB214E}" sibTransId="{128CEDEE-D353-4056-A535-5BB9273F0819}"/>
    <dgm:cxn modelId="{81CF91AB-0D70-4565-8320-4C652CEBE43B}" srcId="{93D26D6F-7D0D-4EA2-A119-18844AF99203}" destId="{18BC5885-573B-4EAE-B568-0FBF601D6DD5}" srcOrd="2" destOrd="0" parTransId="{614084FA-4484-4849-A28A-81C89B3C2A0C}" sibTransId="{A6DAD045-5696-4D84-B8DF-B2A988A6D269}"/>
    <dgm:cxn modelId="{87DA3EA8-8314-4E4D-93E7-EF27A57EFA46}" type="presOf" srcId="{4FD1DA82-A4A7-4180-95B4-9AF071990D1B}" destId="{96FAAC55-E7DE-451F-9690-0C3E6D45C6CE}" srcOrd="0" destOrd="0" presId="urn:microsoft.com/office/officeart/2008/layout/LinedList"/>
    <dgm:cxn modelId="{785F8B9B-1EC4-488F-85E4-3625CFD757CE}" srcId="{09481528-A1C1-4239-976B-39DA1900B791}" destId="{DF803A55-E054-4D71-A3D8-4727FC4D7ECE}" srcOrd="0" destOrd="0" parTransId="{348A8317-9094-487C-ADEC-9CA06B8C1F23}" sibTransId="{F3B0256C-4FF8-4B4D-81C2-6D599D687973}"/>
    <dgm:cxn modelId="{17684CEA-CF1C-4040-B229-05744193308C}" type="presOf" srcId="{8FB4BEE5-0271-42B5-8890-17BE9975A9E4}" destId="{34B7A0CC-7AB9-4E14-A5C2-FE3CE6F24851}" srcOrd="0" destOrd="0" presId="urn:microsoft.com/office/officeart/2008/layout/LinedList"/>
    <dgm:cxn modelId="{802ACA82-122C-4EBC-953E-81EFD7F06CEC}" type="presOf" srcId="{93D26D6F-7D0D-4EA2-A119-18844AF99203}" destId="{D6E6CCA8-3FA1-4422-AEED-62E231EC873C}" srcOrd="0" destOrd="0" presId="urn:microsoft.com/office/officeart/2008/layout/LinedList"/>
    <dgm:cxn modelId="{1230CA2F-070A-4583-8817-7775314A7ED5}" srcId="{93D26D6F-7D0D-4EA2-A119-18844AF99203}" destId="{4B1DB8FC-D902-408C-8431-3FC6DE716847}" srcOrd="3" destOrd="0" parTransId="{B2390AF7-7788-4099-9523-08D4449EBCD8}" sibTransId="{89758C9D-1C51-4A96-A22B-496F8DE10B5F}"/>
    <dgm:cxn modelId="{27DEDB42-217C-412F-8F7C-7F45BAB93CEC}" type="presOf" srcId="{18BC5885-573B-4EAE-B568-0FBF601D6DD5}" destId="{6CD940CC-C19B-4062-AE73-7EF48AF67524}" srcOrd="0" destOrd="0" presId="urn:microsoft.com/office/officeart/2008/layout/LinedList"/>
    <dgm:cxn modelId="{99B20211-D40C-490C-9025-7C8456D7EA8A}" type="presOf" srcId="{4B1DB8FC-D902-408C-8431-3FC6DE716847}" destId="{74735C76-76C1-4184-B1C5-C408BF71B000}" srcOrd="0" destOrd="0" presId="urn:microsoft.com/office/officeart/2008/layout/LinedList"/>
    <dgm:cxn modelId="{A5DE881E-4FB2-4501-9632-6B6987029C16}" srcId="{46D166BB-3166-4986-9A54-51672E19F855}" destId="{FBA3D7DE-6000-4AE7-AA32-0ECEEF15218A}" srcOrd="0" destOrd="0" parTransId="{3E527D89-676E-4996-B896-8B6D92546BBC}" sibTransId="{2FD1E83F-2037-4CF9-AE91-BF23D66008C3}"/>
    <dgm:cxn modelId="{A592FF71-7D82-4F21-8DDF-28B046BCB976}" type="presParOf" srcId="{D6E6CCA8-3FA1-4422-AEED-62E231EC873C}" destId="{46A349C8-6E11-4E31-8ABE-475A5E51E520}" srcOrd="0" destOrd="0" presId="urn:microsoft.com/office/officeart/2008/layout/LinedList"/>
    <dgm:cxn modelId="{52F385E6-9D19-4430-B98A-07169FAC5626}" type="presParOf" srcId="{D6E6CCA8-3FA1-4422-AEED-62E231EC873C}" destId="{95F4BF6C-8458-464F-95B4-A94D3B1774EC}" srcOrd="1" destOrd="0" presId="urn:microsoft.com/office/officeart/2008/layout/LinedList"/>
    <dgm:cxn modelId="{6C3278C0-FF71-4167-A6AC-BB372010EB30}" type="presParOf" srcId="{95F4BF6C-8458-464F-95B4-A94D3B1774EC}" destId="{E555FDCE-4D0D-4D9F-B28E-7067644B53C9}" srcOrd="0" destOrd="0" presId="urn:microsoft.com/office/officeart/2008/layout/LinedList"/>
    <dgm:cxn modelId="{6528E549-89DE-44A6-8DC7-AA1162F1758A}" type="presParOf" srcId="{95F4BF6C-8458-464F-95B4-A94D3B1774EC}" destId="{1EF1412A-45A1-41C3-BC02-C6C801750522}" srcOrd="1" destOrd="0" presId="urn:microsoft.com/office/officeart/2008/layout/LinedList"/>
    <dgm:cxn modelId="{BBA38B83-E60D-4998-BDC4-206197839F30}" type="presParOf" srcId="{1EF1412A-45A1-41C3-BC02-C6C801750522}" destId="{E527E65A-B46E-4192-AD61-A93785FC88AF}" srcOrd="0" destOrd="0" presId="urn:microsoft.com/office/officeart/2008/layout/LinedList"/>
    <dgm:cxn modelId="{7FFCE933-6EA7-4FDF-83B8-CAC83A216A6A}" type="presParOf" srcId="{1EF1412A-45A1-41C3-BC02-C6C801750522}" destId="{012A270A-086E-4DB1-A703-25FA0EBEB202}" srcOrd="1" destOrd="0" presId="urn:microsoft.com/office/officeart/2008/layout/LinedList"/>
    <dgm:cxn modelId="{345EFDF4-041E-4434-AA1A-C7E59C6F0B53}" type="presParOf" srcId="{012A270A-086E-4DB1-A703-25FA0EBEB202}" destId="{48D2DAB5-6252-4612-8AFA-59812F9E7BAA}" srcOrd="0" destOrd="0" presId="urn:microsoft.com/office/officeart/2008/layout/LinedList"/>
    <dgm:cxn modelId="{1D920CC8-EEFE-48EB-A97A-D38BB85CD1DB}" type="presParOf" srcId="{012A270A-086E-4DB1-A703-25FA0EBEB202}" destId="{44675DAC-0253-4109-829D-C475F7B722B8}" srcOrd="1" destOrd="0" presId="urn:microsoft.com/office/officeart/2008/layout/LinedList"/>
    <dgm:cxn modelId="{E855F204-913E-4B2A-819E-8568B09DBB11}" type="presParOf" srcId="{012A270A-086E-4DB1-A703-25FA0EBEB202}" destId="{5ED760D3-D304-420B-B177-07B8437523E1}" srcOrd="2" destOrd="0" presId="urn:microsoft.com/office/officeart/2008/layout/LinedList"/>
    <dgm:cxn modelId="{4988A5E3-F26E-4C62-86D2-84E6D3C51771}" type="presParOf" srcId="{1EF1412A-45A1-41C3-BC02-C6C801750522}" destId="{4C777B5E-1FA4-4577-BF2E-CB0AFD8687FF}" srcOrd="2" destOrd="0" presId="urn:microsoft.com/office/officeart/2008/layout/LinedList"/>
    <dgm:cxn modelId="{B90AE5CC-F9A0-4764-ACDF-72AA96E94A8B}" type="presParOf" srcId="{1EF1412A-45A1-41C3-BC02-C6C801750522}" destId="{41CE175B-544B-4DC5-BB7D-CD8495E0C465}" srcOrd="3" destOrd="0" presId="urn:microsoft.com/office/officeart/2008/layout/LinedList"/>
    <dgm:cxn modelId="{F74B46BA-B7DE-4B71-98F5-4FBABF3289BF}" type="presParOf" srcId="{D6E6CCA8-3FA1-4422-AEED-62E231EC873C}" destId="{2BF785CC-142F-4D42-A601-8ECEE05FE1F1}" srcOrd="2" destOrd="0" presId="urn:microsoft.com/office/officeart/2008/layout/LinedList"/>
    <dgm:cxn modelId="{6FD3CCD7-E525-41FC-ACF9-110324834944}" type="presParOf" srcId="{D6E6CCA8-3FA1-4422-AEED-62E231EC873C}" destId="{E62C79C2-72EE-40BB-9424-91C0715C4AB4}" srcOrd="3" destOrd="0" presId="urn:microsoft.com/office/officeart/2008/layout/LinedList"/>
    <dgm:cxn modelId="{C82BEAFC-325A-4478-B2F8-73EE0B6A9C35}" type="presParOf" srcId="{E62C79C2-72EE-40BB-9424-91C0715C4AB4}" destId="{EB243D2E-202E-460C-A96C-9CBF4E69BB21}" srcOrd="0" destOrd="0" presId="urn:microsoft.com/office/officeart/2008/layout/LinedList"/>
    <dgm:cxn modelId="{01081749-0EBC-424E-837F-4C98D6CC2785}" type="presParOf" srcId="{E62C79C2-72EE-40BB-9424-91C0715C4AB4}" destId="{8E057A03-EAE8-40E1-996F-3FAA2E47C1D8}" srcOrd="1" destOrd="0" presId="urn:microsoft.com/office/officeart/2008/layout/LinedList"/>
    <dgm:cxn modelId="{09EDD6F2-2E65-432D-89A6-C174724CAE9C}" type="presParOf" srcId="{8E057A03-EAE8-40E1-996F-3FAA2E47C1D8}" destId="{D1FB6901-CB11-46A1-B908-7B6BA8E25791}" srcOrd="0" destOrd="0" presId="urn:microsoft.com/office/officeart/2008/layout/LinedList"/>
    <dgm:cxn modelId="{7C64324B-2C97-4D8E-8B12-B92A84931C79}" type="presParOf" srcId="{8E057A03-EAE8-40E1-996F-3FAA2E47C1D8}" destId="{AB96D74B-9533-42D1-A081-5C53F2F2E521}" srcOrd="1" destOrd="0" presId="urn:microsoft.com/office/officeart/2008/layout/LinedList"/>
    <dgm:cxn modelId="{6414AEF4-DAB5-45B8-8DAE-D8780B4374FC}" type="presParOf" srcId="{AB96D74B-9533-42D1-A081-5C53F2F2E521}" destId="{F0B55D3C-7BD3-4391-B13B-75820FEDA3B0}" srcOrd="0" destOrd="0" presId="urn:microsoft.com/office/officeart/2008/layout/LinedList"/>
    <dgm:cxn modelId="{53C5F2E6-3F3C-448B-940E-8858ADA83AFF}" type="presParOf" srcId="{AB96D74B-9533-42D1-A081-5C53F2F2E521}" destId="{5FF8CED7-7CCC-46F4-BCCE-8D36ACBBD7C2}" srcOrd="1" destOrd="0" presId="urn:microsoft.com/office/officeart/2008/layout/LinedList"/>
    <dgm:cxn modelId="{7D0DC4EE-3E69-483A-AF64-91C69A6B25F7}" type="presParOf" srcId="{AB96D74B-9533-42D1-A081-5C53F2F2E521}" destId="{7AAF5279-C701-4B2C-AF9A-34D5F4F0DD0B}" srcOrd="2" destOrd="0" presId="urn:microsoft.com/office/officeart/2008/layout/LinedList"/>
    <dgm:cxn modelId="{2E95E7DA-E8E1-4B09-A91A-E60D88C30C31}" type="presParOf" srcId="{8E057A03-EAE8-40E1-996F-3FAA2E47C1D8}" destId="{93CB1BAA-1CD3-4381-A437-CD67AFC58010}" srcOrd="2" destOrd="0" presId="urn:microsoft.com/office/officeart/2008/layout/LinedList"/>
    <dgm:cxn modelId="{82A3D08F-F02D-4B88-B173-225D87E57FDC}" type="presParOf" srcId="{8E057A03-EAE8-40E1-996F-3FAA2E47C1D8}" destId="{C067C71A-AF9B-45FB-9D76-5DB36E5D30F6}" srcOrd="3" destOrd="0" presId="urn:microsoft.com/office/officeart/2008/layout/LinedList"/>
    <dgm:cxn modelId="{A57AA0AD-5363-4606-979A-EE359EF4E0A7}" type="presParOf" srcId="{D6E6CCA8-3FA1-4422-AEED-62E231EC873C}" destId="{663A6E16-14CE-42C5-8B4B-8CE14908BA28}" srcOrd="4" destOrd="0" presId="urn:microsoft.com/office/officeart/2008/layout/LinedList"/>
    <dgm:cxn modelId="{7502A7ED-41D5-4B80-BBDD-B55108084CF0}" type="presParOf" srcId="{D6E6CCA8-3FA1-4422-AEED-62E231EC873C}" destId="{A574A96C-6405-44B8-B80D-D799AE9AC594}" srcOrd="5" destOrd="0" presId="urn:microsoft.com/office/officeart/2008/layout/LinedList"/>
    <dgm:cxn modelId="{F71F1EBE-9749-451A-9EB5-5BD90A20477C}" type="presParOf" srcId="{A574A96C-6405-44B8-B80D-D799AE9AC594}" destId="{6CD940CC-C19B-4062-AE73-7EF48AF67524}" srcOrd="0" destOrd="0" presId="urn:microsoft.com/office/officeart/2008/layout/LinedList"/>
    <dgm:cxn modelId="{CFC6B7CC-CCD6-4E05-9365-6E131025EB90}" type="presParOf" srcId="{A574A96C-6405-44B8-B80D-D799AE9AC594}" destId="{81628BCC-7AA0-4466-BDEB-F0E0075032C8}" srcOrd="1" destOrd="0" presId="urn:microsoft.com/office/officeart/2008/layout/LinedList"/>
    <dgm:cxn modelId="{DF3C91B0-5E5F-45AE-BA65-627CC957BE8A}" type="presParOf" srcId="{81628BCC-7AA0-4466-BDEB-F0E0075032C8}" destId="{A379ADA9-E981-47C0-A612-E6AC271371D3}" srcOrd="0" destOrd="0" presId="urn:microsoft.com/office/officeart/2008/layout/LinedList"/>
    <dgm:cxn modelId="{89AE7CED-1BB4-454D-B847-9E52DD7F12B1}" type="presParOf" srcId="{81628BCC-7AA0-4466-BDEB-F0E0075032C8}" destId="{077C955B-8AEC-4E4A-A8B7-7D5E416DB637}" srcOrd="1" destOrd="0" presId="urn:microsoft.com/office/officeart/2008/layout/LinedList"/>
    <dgm:cxn modelId="{FCAD9AC3-E1B9-475D-B075-70222887595A}" type="presParOf" srcId="{077C955B-8AEC-4E4A-A8B7-7D5E416DB637}" destId="{93F60E3B-5F5D-42FA-9E46-F688E94E52DA}" srcOrd="0" destOrd="0" presId="urn:microsoft.com/office/officeart/2008/layout/LinedList"/>
    <dgm:cxn modelId="{281ACA86-45AF-4FDC-8269-E99F36291C2E}" type="presParOf" srcId="{077C955B-8AEC-4E4A-A8B7-7D5E416DB637}" destId="{34B7A0CC-7AB9-4E14-A5C2-FE3CE6F24851}" srcOrd="1" destOrd="0" presId="urn:microsoft.com/office/officeart/2008/layout/LinedList"/>
    <dgm:cxn modelId="{55BCEF0A-546C-435B-9003-13A3D4CD8501}" type="presParOf" srcId="{077C955B-8AEC-4E4A-A8B7-7D5E416DB637}" destId="{8C447E39-C910-479E-A40E-E45444883B3F}" srcOrd="2" destOrd="0" presId="urn:microsoft.com/office/officeart/2008/layout/LinedList"/>
    <dgm:cxn modelId="{6014EDF2-56FD-42C1-BC5C-130586A66B92}" type="presParOf" srcId="{81628BCC-7AA0-4466-BDEB-F0E0075032C8}" destId="{5EB589D0-3E3D-4D3E-A578-33D2DF5AA985}" srcOrd="2" destOrd="0" presId="urn:microsoft.com/office/officeart/2008/layout/LinedList"/>
    <dgm:cxn modelId="{9C0DA994-723A-4454-ABE3-DD25FE4B61E4}" type="presParOf" srcId="{81628BCC-7AA0-4466-BDEB-F0E0075032C8}" destId="{A771C577-EBA2-47DE-A54F-5FA1EA8AAEB5}" srcOrd="3" destOrd="0" presId="urn:microsoft.com/office/officeart/2008/layout/LinedList"/>
    <dgm:cxn modelId="{9604466C-19F6-4D48-A9A3-E2EEBA56127C}" type="presParOf" srcId="{D6E6CCA8-3FA1-4422-AEED-62E231EC873C}" destId="{7100EA71-9F7D-4F9D-A609-D45FCF471E0F}" srcOrd="6" destOrd="0" presId="urn:microsoft.com/office/officeart/2008/layout/LinedList"/>
    <dgm:cxn modelId="{7A9F56C6-9E38-4174-9FE4-B529B3E0566F}" type="presParOf" srcId="{D6E6CCA8-3FA1-4422-AEED-62E231EC873C}" destId="{265DFFBC-60CF-468F-8B0C-82E8AD49AA32}" srcOrd="7" destOrd="0" presId="urn:microsoft.com/office/officeart/2008/layout/LinedList"/>
    <dgm:cxn modelId="{EDD58B59-1DC6-41D0-8588-61EC426CDA26}" type="presParOf" srcId="{265DFFBC-60CF-468F-8B0C-82E8AD49AA32}" destId="{74735C76-76C1-4184-B1C5-C408BF71B000}" srcOrd="0" destOrd="0" presId="urn:microsoft.com/office/officeart/2008/layout/LinedList"/>
    <dgm:cxn modelId="{CB053C8E-F4AA-4B8F-9108-B0967C4103F0}" type="presParOf" srcId="{265DFFBC-60CF-468F-8B0C-82E8AD49AA32}" destId="{EC4B1A83-73DC-410C-B9F6-4BF4F0F6B775}" srcOrd="1" destOrd="0" presId="urn:microsoft.com/office/officeart/2008/layout/LinedList"/>
    <dgm:cxn modelId="{B9DB1C88-AF20-4669-9FE2-C92DB5875E0A}" type="presParOf" srcId="{EC4B1A83-73DC-410C-B9F6-4BF4F0F6B775}" destId="{235DA6AD-1268-4A2B-986C-B45CC8AA3437}" srcOrd="0" destOrd="0" presId="urn:microsoft.com/office/officeart/2008/layout/LinedList"/>
    <dgm:cxn modelId="{20830D0F-B4DC-4CD0-8044-29D0BC0CB402}" type="presParOf" srcId="{EC4B1A83-73DC-410C-B9F6-4BF4F0F6B775}" destId="{F367332C-3D89-429D-8105-F5D2FB727185}" srcOrd="1" destOrd="0" presId="urn:microsoft.com/office/officeart/2008/layout/LinedList"/>
    <dgm:cxn modelId="{175A0C00-1B2E-4AF7-AFC9-013D702FB966}" type="presParOf" srcId="{F367332C-3D89-429D-8105-F5D2FB727185}" destId="{99942C10-7BD7-41B1-8FBD-2352E8F99522}" srcOrd="0" destOrd="0" presId="urn:microsoft.com/office/officeart/2008/layout/LinedList"/>
    <dgm:cxn modelId="{833DA2DA-4CD0-488C-8364-D5FE955E0E60}" type="presParOf" srcId="{F367332C-3D89-429D-8105-F5D2FB727185}" destId="{96FAAC55-E7DE-451F-9690-0C3E6D45C6CE}" srcOrd="1" destOrd="0" presId="urn:microsoft.com/office/officeart/2008/layout/LinedList"/>
    <dgm:cxn modelId="{271E90D9-47EB-4579-BAC8-C437FD78CA1F}" type="presParOf" srcId="{F367332C-3D89-429D-8105-F5D2FB727185}" destId="{17D80DCD-D729-406B-B823-DBCC10BF4EC4}" srcOrd="2" destOrd="0" presId="urn:microsoft.com/office/officeart/2008/layout/LinedList"/>
    <dgm:cxn modelId="{01083735-9825-44FF-9BDC-1897D63A0E6C}" type="presParOf" srcId="{EC4B1A83-73DC-410C-B9F6-4BF4F0F6B775}" destId="{4786E8CB-45A2-4434-9AF2-FC30E91580A8}" srcOrd="2" destOrd="0" presId="urn:microsoft.com/office/officeart/2008/layout/LinedList"/>
    <dgm:cxn modelId="{285D5B42-4C67-4E15-BB39-CE0F36229EC7}" type="presParOf" srcId="{EC4B1A83-73DC-410C-B9F6-4BF4F0F6B775}" destId="{B51868AB-FE5D-4B82-8B4B-AF0C426BDF6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79672E-22C1-434D-AD1D-3FAC8A924B8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FB01AE-BE92-41F0-8FCE-0697E848500C}">
      <dgm:prSet phldrT="[Текст]" custT="1"/>
      <dgm:spPr>
        <a:solidFill>
          <a:srgbClr val="B482DA">
            <a:alpha val="61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1.Составление </a:t>
          </a:r>
          <a:r>
            <a:rPr lang="ru-RU" sz="12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проекта бюджета на очередной год и плановый период </a:t>
          </a:r>
        </a:p>
      </dgm:t>
    </dgm:pt>
    <dgm:pt modelId="{A3303F44-7DC7-45EA-BE73-98CF2EF47CBE}" type="parTrans" cxnId="{395BF4CC-53B3-4350-86BB-EE95C9D747C8}">
      <dgm:prSet/>
      <dgm:spPr/>
      <dgm:t>
        <a:bodyPr/>
        <a:lstStyle/>
        <a:p>
          <a:endParaRPr lang="ru-RU"/>
        </a:p>
      </dgm:t>
    </dgm:pt>
    <dgm:pt modelId="{2E2EE99C-6967-486E-A642-04C463DF8D09}" type="sibTrans" cxnId="{395BF4CC-53B3-4350-86BB-EE95C9D747C8}">
      <dgm:prSet/>
      <dgm:spPr/>
      <dgm:t>
        <a:bodyPr/>
        <a:lstStyle/>
        <a:p>
          <a:endParaRPr lang="ru-RU" dirty="0"/>
        </a:p>
      </dgm:t>
    </dgm:pt>
    <dgm:pt modelId="{62C8B282-19DA-49D9-90E5-6C619490DD6A}">
      <dgm:prSet phldrT="[Текст]" custT="1"/>
      <dgm:spPr>
        <a:solidFill>
          <a:srgbClr val="FF7C8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200" dirty="0" smtClean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2.Рассмотрение </a:t>
          </a:r>
          <a:r>
            <a:rPr lang="ru-RU" sz="12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и утверждение проекта бюджета</a:t>
          </a:r>
          <a:endParaRPr lang="ru-RU" sz="1200" b="1" dirty="0">
            <a:solidFill>
              <a:schemeClr val="bg2">
                <a:lumMod val="10000"/>
              </a:schemeClr>
            </a:solidFill>
            <a:latin typeface="Bookman Old Style" panose="02050604050505020204" pitchFamily="18" charset="0"/>
          </a:endParaRPr>
        </a:p>
      </dgm:t>
    </dgm:pt>
    <dgm:pt modelId="{1F3F69EF-F165-4ED2-BBB6-91F8A5C37FA5}" type="parTrans" cxnId="{FC220303-A2DA-449B-8F7A-EB8C6124284F}">
      <dgm:prSet/>
      <dgm:spPr/>
      <dgm:t>
        <a:bodyPr/>
        <a:lstStyle/>
        <a:p>
          <a:endParaRPr lang="ru-RU"/>
        </a:p>
      </dgm:t>
    </dgm:pt>
    <dgm:pt modelId="{8F139727-F7A5-4477-A182-36D30093C7B8}" type="sibTrans" cxnId="{FC220303-A2DA-449B-8F7A-EB8C6124284F}">
      <dgm:prSet/>
      <dgm:spPr/>
      <dgm:t>
        <a:bodyPr/>
        <a:lstStyle/>
        <a:p>
          <a:endParaRPr lang="ru-RU" dirty="0"/>
        </a:p>
      </dgm:t>
    </dgm:pt>
    <dgm:pt modelId="{4809F332-F172-4CC5-915A-39B5579106BC}">
      <dgm:prSet custT="1"/>
      <dgm:spPr>
        <a:solidFill>
          <a:srgbClr val="FFC000">
            <a:alpha val="67000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200" dirty="0" smtClean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3.Исполнение </a:t>
          </a:r>
          <a:r>
            <a:rPr lang="ru-RU" sz="12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бюджета </a:t>
          </a:r>
          <a:endParaRPr lang="ru-RU" sz="1200" b="1" dirty="0">
            <a:solidFill>
              <a:schemeClr val="bg2">
                <a:lumMod val="10000"/>
              </a:schemeClr>
            </a:solidFill>
            <a:latin typeface="Bookman Old Style" panose="02050604050505020204" pitchFamily="18" charset="0"/>
          </a:endParaRPr>
        </a:p>
      </dgm:t>
    </dgm:pt>
    <dgm:pt modelId="{2392B18C-27EF-4EC6-8D12-72C967924449}" type="parTrans" cxnId="{B85CECF9-0475-4153-B8C1-0AF72E2ABB8D}">
      <dgm:prSet/>
      <dgm:spPr/>
      <dgm:t>
        <a:bodyPr/>
        <a:lstStyle/>
        <a:p>
          <a:endParaRPr lang="ru-RU"/>
        </a:p>
      </dgm:t>
    </dgm:pt>
    <dgm:pt modelId="{94579970-0E34-48EC-B438-CF79A288EA4A}" type="sibTrans" cxnId="{B85CECF9-0475-4153-B8C1-0AF72E2ABB8D}">
      <dgm:prSet/>
      <dgm:spPr/>
      <dgm:t>
        <a:bodyPr/>
        <a:lstStyle/>
        <a:p>
          <a:endParaRPr lang="ru-RU" dirty="0"/>
        </a:p>
      </dgm:t>
    </dgm:pt>
    <dgm:pt modelId="{DA0F37F5-92D9-47A5-94C8-7105E75952EF}">
      <dgm:prSet custT="1"/>
      <dgm:spPr>
        <a:solidFill>
          <a:srgbClr val="92D050">
            <a:alpha val="76000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200" dirty="0" smtClean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4.Составление </a:t>
          </a:r>
          <a:r>
            <a:rPr lang="ru-RU" sz="12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отчетности об исполнении бюджета</a:t>
          </a:r>
          <a:endParaRPr lang="ru-RU" sz="1200" b="1" dirty="0">
            <a:solidFill>
              <a:schemeClr val="bg2">
                <a:lumMod val="10000"/>
              </a:schemeClr>
            </a:solidFill>
            <a:latin typeface="Bookman Old Style" panose="02050604050505020204" pitchFamily="18" charset="0"/>
          </a:endParaRPr>
        </a:p>
      </dgm:t>
    </dgm:pt>
    <dgm:pt modelId="{23C55B67-53E9-4386-AA34-99B47257E9C7}" type="parTrans" cxnId="{D15853DE-B541-40F8-B33E-9815A65D7D92}">
      <dgm:prSet/>
      <dgm:spPr/>
      <dgm:t>
        <a:bodyPr/>
        <a:lstStyle/>
        <a:p>
          <a:endParaRPr lang="ru-RU"/>
        </a:p>
      </dgm:t>
    </dgm:pt>
    <dgm:pt modelId="{1CE9EF15-8B63-481A-A710-3BAC76B98439}" type="sibTrans" cxnId="{D15853DE-B541-40F8-B33E-9815A65D7D92}">
      <dgm:prSet/>
      <dgm:spPr/>
      <dgm:t>
        <a:bodyPr/>
        <a:lstStyle/>
        <a:p>
          <a:endParaRPr lang="ru-RU" dirty="0"/>
        </a:p>
      </dgm:t>
    </dgm:pt>
    <dgm:pt modelId="{8DB0FD79-2823-44FD-9806-9CBEF660BAF7}">
      <dgm:prSet phldrT="[Текст]" custT="1"/>
      <dgm:spPr>
        <a:solidFill>
          <a:schemeClr val="accent1">
            <a:lumMod val="60000"/>
            <a:lumOff val="40000"/>
            <a:alpha val="62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200" dirty="0" smtClean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5.Контроль </a:t>
          </a:r>
          <a:r>
            <a:rPr lang="ru-RU" sz="12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за исполнением бюджета</a:t>
          </a:r>
          <a:endParaRPr lang="ru-RU" sz="1200" b="1" dirty="0">
            <a:solidFill>
              <a:schemeClr val="bg2">
                <a:lumMod val="10000"/>
              </a:schemeClr>
            </a:solidFill>
            <a:latin typeface="Bookman Old Style" panose="02050604050505020204" pitchFamily="18" charset="0"/>
          </a:endParaRPr>
        </a:p>
      </dgm:t>
    </dgm:pt>
    <dgm:pt modelId="{5FAB5373-2DE1-4046-A3F0-5A4A066703EB}" type="parTrans" cxnId="{CE981839-1DAD-4627-A2CE-17622476CEE2}">
      <dgm:prSet/>
      <dgm:spPr/>
      <dgm:t>
        <a:bodyPr/>
        <a:lstStyle/>
        <a:p>
          <a:endParaRPr lang="ru-RU"/>
        </a:p>
      </dgm:t>
    </dgm:pt>
    <dgm:pt modelId="{0D11D830-A045-4897-9455-689E12D55CB0}" type="sibTrans" cxnId="{CE981839-1DAD-4627-A2CE-17622476CEE2}">
      <dgm:prSet/>
      <dgm:spPr/>
      <dgm:t>
        <a:bodyPr/>
        <a:lstStyle/>
        <a:p>
          <a:endParaRPr lang="ru-RU" dirty="0"/>
        </a:p>
      </dgm:t>
    </dgm:pt>
    <dgm:pt modelId="{82E46D8C-43E1-4D01-B16C-2D98E1B61FD7}" type="pres">
      <dgm:prSet presAssocID="{B779672E-22C1-434D-AD1D-3FAC8A924B8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175031-6E10-410F-ACD9-75ECE399BF17}" type="pres">
      <dgm:prSet presAssocID="{69FB01AE-BE92-41F0-8FCE-0697E848500C}" presName="node" presStyleLbl="node1" presStyleIdx="0" presStyleCnt="5" custScaleX="140134" custScaleY="101887" custRadScaleRad="102366" custRadScaleInc="1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334A5-77B0-4238-86F7-7604E0824E80}" type="pres">
      <dgm:prSet presAssocID="{2E2EE99C-6967-486E-A642-04C463DF8D09}" presName="sibTrans" presStyleLbl="sibTrans2D1" presStyleIdx="0" presStyleCnt="5" custScaleX="202738" custLinFactNeighborX="83973" custLinFactNeighborY="206"/>
      <dgm:spPr/>
      <dgm:t>
        <a:bodyPr/>
        <a:lstStyle/>
        <a:p>
          <a:endParaRPr lang="ru-RU"/>
        </a:p>
      </dgm:t>
    </dgm:pt>
    <dgm:pt modelId="{279BF5A1-A921-4E94-9469-9C8A009C4EA9}" type="pres">
      <dgm:prSet presAssocID="{2E2EE99C-6967-486E-A642-04C463DF8D0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9BE8E61E-80FD-4C4C-9E9F-C3D3FDADE82C}" type="pres">
      <dgm:prSet presAssocID="{62C8B282-19DA-49D9-90E5-6C619490DD6A}" presName="node" presStyleLbl="node1" presStyleIdx="1" presStyleCnt="5" custScaleX="148629" custScaleY="100169" custRadScaleRad="114970" custRadScaleInc="-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306B5-5B79-4B26-B2AE-2ED0034BD822}" type="pres">
      <dgm:prSet presAssocID="{8F139727-F7A5-4477-A182-36D30093C7B8}" presName="sibTrans" presStyleLbl="sibTrans2D1" presStyleIdx="1" presStyleCnt="5"/>
      <dgm:spPr/>
      <dgm:t>
        <a:bodyPr/>
        <a:lstStyle/>
        <a:p>
          <a:endParaRPr lang="ru-RU"/>
        </a:p>
      </dgm:t>
    </dgm:pt>
    <dgm:pt modelId="{C71E9DDD-8545-4131-9A55-6E0A1CEB7EE1}" type="pres">
      <dgm:prSet presAssocID="{8F139727-F7A5-4477-A182-36D30093C7B8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FE40C05B-FD5F-4A8D-A1E8-01497F32DC93}" type="pres">
      <dgm:prSet presAssocID="{4809F332-F172-4CC5-915A-39B5579106BC}" presName="node" presStyleLbl="node1" presStyleIdx="2" presStyleCnt="5" custScaleX="129966" custScaleY="108563" custRadScaleRad="115877" custRadScaleInc="-30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5A72B-05C8-4043-8620-667A2A08DFAA}" type="pres">
      <dgm:prSet presAssocID="{94579970-0E34-48EC-B438-CF79A288EA4A}" presName="sibTrans" presStyleLbl="sibTrans2D1" presStyleIdx="2" presStyleCnt="5"/>
      <dgm:spPr/>
      <dgm:t>
        <a:bodyPr/>
        <a:lstStyle/>
        <a:p>
          <a:endParaRPr lang="ru-RU"/>
        </a:p>
      </dgm:t>
    </dgm:pt>
    <dgm:pt modelId="{20C4918C-07DB-4A35-AC78-6FDC09C368FB}" type="pres">
      <dgm:prSet presAssocID="{94579970-0E34-48EC-B438-CF79A288EA4A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DCD0F29-99EE-49E5-A149-AC0D6FF4C7BD}" type="pres">
      <dgm:prSet presAssocID="{DA0F37F5-92D9-47A5-94C8-7105E75952EF}" presName="node" presStyleLbl="node1" presStyleIdx="3" presStyleCnt="5" custScaleX="129291" custScaleY="99566" custRadScaleRad="124622" custRadScaleInc="-5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D8BDA-5715-48C9-8490-67BFED7D6B56}" type="pres">
      <dgm:prSet presAssocID="{1CE9EF15-8B63-481A-A710-3BAC76B98439}" presName="sibTrans" presStyleLbl="sibTrans2D1" presStyleIdx="3" presStyleCnt="5"/>
      <dgm:spPr/>
      <dgm:t>
        <a:bodyPr/>
        <a:lstStyle/>
        <a:p>
          <a:endParaRPr lang="ru-RU"/>
        </a:p>
      </dgm:t>
    </dgm:pt>
    <dgm:pt modelId="{37719A3D-FBFC-4E05-81CE-DEA500EBCC9B}" type="pres">
      <dgm:prSet presAssocID="{1CE9EF15-8B63-481A-A710-3BAC76B9843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43852EB-7703-44F0-816F-D7AA0B2C9F34}" type="pres">
      <dgm:prSet presAssocID="{8DB0FD79-2823-44FD-9806-9CBEF660BAF7}" presName="node" presStyleLbl="node1" presStyleIdx="4" presStyleCnt="5" custScaleX="138412" custScaleY="91520" custRadScaleRad="111079" custRadScaleInc="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E4138-A571-4206-A777-7BE30CD6C7A5}" type="pres">
      <dgm:prSet presAssocID="{0D11D830-A045-4897-9455-689E12D55CB0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5952606-F7A7-4D93-B6EF-6D9F7EA98264}" type="pres">
      <dgm:prSet presAssocID="{0D11D830-A045-4897-9455-689E12D55CB0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BC33477-541C-4D71-80AF-5B5B7C1A6DC4}" type="presOf" srcId="{0D11D830-A045-4897-9455-689E12D55CB0}" destId="{F5952606-F7A7-4D93-B6EF-6D9F7EA98264}" srcOrd="1" destOrd="0" presId="urn:microsoft.com/office/officeart/2005/8/layout/cycle2"/>
    <dgm:cxn modelId="{5A3DAB5E-755D-4DA9-B03C-AFF1C74541F0}" type="presOf" srcId="{2E2EE99C-6967-486E-A642-04C463DF8D09}" destId="{35D334A5-77B0-4238-86F7-7604E0824E80}" srcOrd="0" destOrd="0" presId="urn:microsoft.com/office/officeart/2005/8/layout/cycle2"/>
    <dgm:cxn modelId="{08976168-10B3-4E99-9F86-F5CCDFBDFD27}" type="presOf" srcId="{62C8B282-19DA-49D9-90E5-6C619490DD6A}" destId="{9BE8E61E-80FD-4C4C-9E9F-C3D3FDADE82C}" srcOrd="0" destOrd="0" presId="urn:microsoft.com/office/officeart/2005/8/layout/cycle2"/>
    <dgm:cxn modelId="{0E13FCF2-3BA5-4A29-B878-16C9DF6E832A}" type="presOf" srcId="{94579970-0E34-48EC-B438-CF79A288EA4A}" destId="{BFB5A72B-05C8-4043-8620-667A2A08DFAA}" srcOrd="0" destOrd="0" presId="urn:microsoft.com/office/officeart/2005/8/layout/cycle2"/>
    <dgm:cxn modelId="{F1868CDD-D081-450B-8E30-D14A7FA99960}" type="presOf" srcId="{94579970-0E34-48EC-B438-CF79A288EA4A}" destId="{20C4918C-07DB-4A35-AC78-6FDC09C368FB}" srcOrd="1" destOrd="0" presId="urn:microsoft.com/office/officeart/2005/8/layout/cycle2"/>
    <dgm:cxn modelId="{FC220303-A2DA-449B-8F7A-EB8C6124284F}" srcId="{B779672E-22C1-434D-AD1D-3FAC8A924B88}" destId="{62C8B282-19DA-49D9-90E5-6C619490DD6A}" srcOrd="1" destOrd="0" parTransId="{1F3F69EF-F165-4ED2-BBB6-91F8A5C37FA5}" sibTransId="{8F139727-F7A5-4477-A182-36D30093C7B8}"/>
    <dgm:cxn modelId="{66C6E30E-B72E-432A-967E-D6AB23889722}" type="presOf" srcId="{0D11D830-A045-4897-9455-689E12D55CB0}" destId="{E4DE4138-A571-4206-A777-7BE30CD6C7A5}" srcOrd="0" destOrd="0" presId="urn:microsoft.com/office/officeart/2005/8/layout/cycle2"/>
    <dgm:cxn modelId="{64701BAB-B395-47C7-A62C-853588600722}" type="presOf" srcId="{DA0F37F5-92D9-47A5-94C8-7105E75952EF}" destId="{0DCD0F29-99EE-49E5-A149-AC0D6FF4C7BD}" srcOrd="0" destOrd="0" presId="urn:microsoft.com/office/officeart/2005/8/layout/cycle2"/>
    <dgm:cxn modelId="{B85CECF9-0475-4153-B8C1-0AF72E2ABB8D}" srcId="{B779672E-22C1-434D-AD1D-3FAC8A924B88}" destId="{4809F332-F172-4CC5-915A-39B5579106BC}" srcOrd="2" destOrd="0" parTransId="{2392B18C-27EF-4EC6-8D12-72C967924449}" sibTransId="{94579970-0E34-48EC-B438-CF79A288EA4A}"/>
    <dgm:cxn modelId="{119057D0-35F4-4256-A733-C9FDB41652AE}" type="presOf" srcId="{1CE9EF15-8B63-481A-A710-3BAC76B98439}" destId="{880D8BDA-5715-48C9-8490-67BFED7D6B56}" srcOrd="0" destOrd="0" presId="urn:microsoft.com/office/officeart/2005/8/layout/cycle2"/>
    <dgm:cxn modelId="{1052BEB5-81D4-4B6D-B7F5-B5DC0E5D4241}" type="presOf" srcId="{4809F332-F172-4CC5-915A-39B5579106BC}" destId="{FE40C05B-FD5F-4A8D-A1E8-01497F32DC93}" srcOrd="0" destOrd="0" presId="urn:microsoft.com/office/officeart/2005/8/layout/cycle2"/>
    <dgm:cxn modelId="{6B5474EE-D7E1-49C7-9FA4-364B8244EF31}" type="presOf" srcId="{69FB01AE-BE92-41F0-8FCE-0697E848500C}" destId="{79175031-6E10-410F-ACD9-75ECE399BF17}" srcOrd="0" destOrd="0" presId="urn:microsoft.com/office/officeart/2005/8/layout/cycle2"/>
    <dgm:cxn modelId="{395BF4CC-53B3-4350-86BB-EE95C9D747C8}" srcId="{B779672E-22C1-434D-AD1D-3FAC8A924B88}" destId="{69FB01AE-BE92-41F0-8FCE-0697E848500C}" srcOrd="0" destOrd="0" parTransId="{A3303F44-7DC7-45EA-BE73-98CF2EF47CBE}" sibTransId="{2E2EE99C-6967-486E-A642-04C463DF8D09}"/>
    <dgm:cxn modelId="{8A8E49D6-01D5-4CA8-A24A-50B5583F41EC}" type="presOf" srcId="{8F139727-F7A5-4477-A182-36D30093C7B8}" destId="{A52306B5-5B79-4B26-B2AE-2ED0034BD822}" srcOrd="0" destOrd="0" presId="urn:microsoft.com/office/officeart/2005/8/layout/cycle2"/>
    <dgm:cxn modelId="{8AD91FE3-EADE-4907-8952-B67E54A3A849}" type="presOf" srcId="{1CE9EF15-8B63-481A-A710-3BAC76B98439}" destId="{37719A3D-FBFC-4E05-81CE-DEA500EBCC9B}" srcOrd="1" destOrd="0" presId="urn:microsoft.com/office/officeart/2005/8/layout/cycle2"/>
    <dgm:cxn modelId="{57D93F7B-4029-445C-B2C3-04AED8320D8C}" type="presOf" srcId="{8F139727-F7A5-4477-A182-36D30093C7B8}" destId="{C71E9DDD-8545-4131-9A55-6E0A1CEB7EE1}" srcOrd="1" destOrd="0" presId="urn:microsoft.com/office/officeart/2005/8/layout/cycle2"/>
    <dgm:cxn modelId="{8B27DA9F-6FDF-4906-ACEF-ED01D614C04E}" type="presOf" srcId="{B779672E-22C1-434D-AD1D-3FAC8A924B88}" destId="{82E46D8C-43E1-4D01-B16C-2D98E1B61FD7}" srcOrd="0" destOrd="0" presId="urn:microsoft.com/office/officeart/2005/8/layout/cycle2"/>
    <dgm:cxn modelId="{D16EA54E-6D1C-416F-93A6-B1441C43A1BC}" type="presOf" srcId="{8DB0FD79-2823-44FD-9806-9CBEF660BAF7}" destId="{643852EB-7703-44F0-816F-D7AA0B2C9F34}" srcOrd="0" destOrd="0" presId="urn:microsoft.com/office/officeart/2005/8/layout/cycle2"/>
    <dgm:cxn modelId="{CE981839-1DAD-4627-A2CE-17622476CEE2}" srcId="{B779672E-22C1-434D-AD1D-3FAC8A924B88}" destId="{8DB0FD79-2823-44FD-9806-9CBEF660BAF7}" srcOrd="4" destOrd="0" parTransId="{5FAB5373-2DE1-4046-A3F0-5A4A066703EB}" sibTransId="{0D11D830-A045-4897-9455-689E12D55CB0}"/>
    <dgm:cxn modelId="{D15853DE-B541-40F8-B33E-9815A65D7D92}" srcId="{B779672E-22C1-434D-AD1D-3FAC8A924B88}" destId="{DA0F37F5-92D9-47A5-94C8-7105E75952EF}" srcOrd="3" destOrd="0" parTransId="{23C55B67-53E9-4386-AA34-99B47257E9C7}" sibTransId="{1CE9EF15-8B63-481A-A710-3BAC76B98439}"/>
    <dgm:cxn modelId="{86710C16-F21D-4838-8D37-07D902CA4481}" type="presOf" srcId="{2E2EE99C-6967-486E-A642-04C463DF8D09}" destId="{279BF5A1-A921-4E94-9469-9C8A009C4EA9}" srcOrd="1" destOrd="0" presId="urn:microsoft.com/office/officeart/2005/8/layout/cycle2"/>
    <dgm:cxn modelId="{FE556BF9-0628-465B-9AF2-5E0F2BD7E6C3}" type="presParOf" srcId="{82E46D8C-43E1-4D01-B16C-2D98E1B61FD7}" destId="{79175031-6E10-410F-ACD9-75ECE399BF17}" srcOrd="0" destOrd="0" presId="urn:microsoft.com/office/officeart/2005/8/layout/cycle2"/>
    <dgm:cxn modelId="{232521BF-7D2B-4E3E-9A98-6B68A7259A1D}" type="presParOf" srcId="{82E46D8C-43E1-4D01-B16C-2D98E1B61FD7}" destId="{35D334A5-77B0-4238-86F7-7604E0824E80}" srcOrd="1" destOrd="0" presId="urn:microsoft.com/office/officeart/2005/8/layout/cycle2"/>
    <dgm:cxn modelId="{CB6345A3-234A-43F1-8921-B5E240782E30}" type="presParOf" srcId="{35D334A5-77B0-4238-86F7-7604E0824E80}" destId="{279BF5A1-A921-4E94-9469-9C8A009C4EA9}" srcOrd="0" destOrd="0" presId="urn:microsoft.com/office/officeart/2005/8/layout/cycle2"/>
    <dgm:cxn modelId="{82C2E5FE-C3E9-4633-93B1-69F047059892}" type="presParOf" srcId="{82E46D8C-43E1-4D01-B16C-2D98E1B61FD7}" destId="{9BE8E61E-80FD-4C4C-9E9F-C3D3FDADE82C}" srcOrd="2" destOrd="0" presId="urn:microsoft.com/office/officeart/2005/8/layout/cycle2"/>
    <dgm:cxn modelId="{BCA1EBB6-7230-44A7-8792-421DD57B5045}" type="presParOf" srcId="{82E46D8C-43E1-4D01-B16C-2D98E1B61FD7}" destId="{A52306B5-5B79-4B26-B2AE-2ED0034BD822}" srcOrd="3" destOrd="0" presId="urn:microsoft.com/office/officeart/2005/8/layout/cycle2"/>
    <dgm:cxn modelId="{A6853643-023C-4E5F-97CF-4E478A7D345A}" type="presParOf" srcId="{A52306B5-5B79-4B26-B2AE-2ED0034BD822}" destId="{C71E9DDD-8545-4131-9A55-6E0A1CEB7EE1}" srcOrd="0" destOrd="0" presId="urn:microsoft.com/office/officeart/2005/8/layout/cycle2"/>
    <dgm:cxn modelId="{D90C1B2C-FDF0-443F-90EB-8B3EF76C0E22}" type="presParOf" srcId="{82E46D8C-43E1-4D01-B16C-2D98E1B61FD7}" destId="{FE40C05B-FD5F-4A8D-A1E8-01497F32DC93}" srcOrd="4" destOrd="0" presId="urn:microsoft.com/office/officeart/2005/8/layout/cycle2"/>
    <dgm:cxn modelId="{DA6F9931-A054-489F-9C8B-53024F8EE100}" type="presParOf" srcId="{82E46D8C-43E1-4D01-B16C-2D98E1B61FD7}" destId="{BFB5A72B-05C8-4043-8620-667A2A08DFAA}" srcOrd="5" destOrd="0" presId="urn:microsoft.com/office/officeart/2005/8/layout/cycle2"/>
    <dgm:cxn modelId="{B0E273D7-0364-43F9-9D41-05EE1A3A0D4C}" type="presParOf" srcId="{BFB5A72B-05C8-4043-8620-667A2A08DFAA}" destId="{20C4918C-07DB-4A35-AC78-6FDC09C368FB}" srcOrd="0" destOrd="0" presId="urn:microsoft.com/office/officeart/2005/8/layout/cycle2"/>
    <dgm:cxn modelId="{46189795-BD44-4D31-8E44-C9C8A3E39BC0}" type="presParOf" srcId="{82E46D8C-43E1-4D01-B16C-2D98E1B61FD7}" destId="{0DCD0F29-99EE-49E5-A149-AC0D6FF4C7BD}" srcOrd="6" destOrd="0" presId="urn:microsoft.com/office/officeart/2005/8/layout/cycle2"/>
    <dgm:cxn modelId="{CA40908A-C6ED-4B02-B3B5-CDF1E561252A}" type="presParOf" srcId="{82E46D8C-43E1-4D01-B16C-2D98E1B61FD7}" destId="{880D8BDA-5715-48C9-8490-67BFED7D6B56}" srcOrd="7" destOrd="0" presId="urn:microsoft.com/office/officeart/2005/8/layout/cycle2"/>
    <dgm:cxn modelId="{BD1B4901-2959-4D16-9068-29220284DBCA}" type="presParOf" srcId="{880D8BDA-5715-48C9-8490-67BFED7D6B56}" destId="{37719A3D-FBFC-4E05-81CE-DEA500EBCC9B}" srcOrd="0" destOrd="0" presId="urn:microsoft.com/office/officeart/2005/8/layout/cycle2"/>
    <dgm:cxn modelId="{6502EB41-3DFA-460D-B449-B1A9E66F14AF}" type="presParOf" srcId="{82E46D8C-43E1-4D01-B16C-2D98E1B61FD7}" destId="{643852EB-7703-44F0-816F-D7AA0B2C9F34}" srcOrd="8" destOrd="0" presId="urn:microsoft.com/office/officeart/2005/8/layout/cycle2"/>
    <dgm:cxn modelId="{5099136A-2E69-4F7A-B4D0-6C0F465056BF}" type="presParOf" srcId="{82E46D8C-43E1-4D01-B16C-2D98E1B61FD7}" destId="{E4DE4138-A571-4206-A777-7BE30CD6C7A5}" srcOrd="9" destOrd="0" presId="urn:microsoft.com/office/officeart/2005/8/layout/cycle2"/>
    <dgm:cxn modelId="{BD379978-D8FA-49F2-B281-F2D00D014BBC}" type="presParOf" srcId="{E4DE4138-A571-4206-A777-7BE30CD6C7A5}" destId="{F5952606-F7A7-4D93-B6EF-6D9F7EA9826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D326A-F8DC-4F6D-8F50-0ADF96FEAE75}">
      <dsp:nvSpPr>
        <dsp:cNvPr id="0" name=""/>
        <dsp:cNvSpPr/>
      </dsp:nvSpPr>
      <dsp:spPr>
        <a:xfrm>
          <a:off x="3109" y="123002"/>
          <a:ext cx="3032169" cy="403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man Old Style" panose="02050604050505020204" pitchFamily="18" charset="0"/>
            </a:rPr>
            <a:t>Налоговые доходы</a:t>
          </a:r>
        </a:p>
      </dsp:txBody>
      <dsp:txXfrm>
        <a:off x="3109" y="123002"/>
        <a:ext cx="3032169" cy="403200"/>
      </dsp:txXfrm>
    </dsp:sp>
    <dsp:sp modelId="{C25151AA-3BF3-40A6-96BF-B66B0F07ED9A}">
      <dsp:nvSpPr>
        <dsp:cNvPr id="0" name=""/>
        <dsp:cNvSpPr/>
      </dsp:nvSpPr>
      <dsp:spPr>
        <a:xfrm>
          <a:off x="3109" y="526202"/>
          <a:ext cx="3032169" cy="40735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1400" kern="1200" dirty="0">
              <a:latin typeface="Bookman Old Style" panose="02050604050505020204" pitchFamily="18" charset="0"/>
            </a:rPr>
            <a:t>  </a:t>
          </a:r>
          <a:r>
            <a:rPr lang="ru-RU" sz="1400" kern="1200" dirty="0" smtClean="0">
              <a:latin typeface="Bookman Old Style" panose="02050604050505020204" pitchFamily="18" charset="0"/>
            </a:rPr>
            <a:t>Поступления </a:t>
          </a:r>
          <a:r>
            <a:rPr lang="ru-RU" sz="1400" kern="1200" dirty="0">
              <a:latin typeface="Bookman Old Style" panose="02050604050505020204" pitchFamily="18" charset="0"/>
            </a:rPr>
            <a:t>от уплаты налогов, установленных </a:t>
          </a:r>
          <a:r>
            <a:rPr lang="ru-RU" sz="1400" kern="1200" dirty="0" smtClean="0">
              <a:latin typeface="Bookman Old Style" panose="02050604050505020204" pitchFamily="18" charset="0"/>
            </a:rPr>
            <a:t>Налоговым </a:t>
          </a:r>
          <a:r>
            <a:rPr lang="ru-RU" sz="1400" kern="1200" dirty="0">
              <a:latin typeface="Bookman Old Style" panose="02050604050505020204" pitchFamily="18" charset="0"/>
            </a:rPr>
            <a:t>кодексом Российской Федерации: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endParaRPr lang="ru-RU" sz="1400" kern="1200" dirty="0">
            <a:latin typeface="Bookman Old Style" panose="0205060405050502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endParaRPr lang="ru-RU" sz="1400" kern="1200" dirty="0">
            <a:latin typeface="Bookman Old Style" panose="0205060405050502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>
              <a:latin typeface="Bookman Old Style" panose="02050604050505020204" pitchFamily="18" charset="0"/>
            </a:rPr>
            <a:t>Налог на доходы </a:t>
          </a:r>
          <a:r>
            <a:rPr lang="ru-RU" sz="1400" i="1" kern="1200" dirty="0" smtClean="0">
              <a:latin typeface="Bookman Old Style" panose="02050604050505020204" pitchFamily="18" charset="0"/>
            </a:rPr>
            <a:t> физических лиц</a:t>
          </a:r>
          <a:endParaRPr lang="ru-RU" sz="1400" kern="1200" dirty="0">
            <a:latin typeface="Bookman Old Style" panose="0205060405050502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>
              <a:latin typeface="Bookman Old Style" panose="02050604050505020204" pitchFamily="18" charset="0"/>
            </a:rPr>
            <a:t>Налог на совокупный доход</a:t>
          </a:r>
          <a:endParaRPr lang="ru-RU" sz="1400" kern="1200" dirty="0">
            <a:latin typeface="Bookman Old Style" panose="0205060405050502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>
              <a:latin typeface="Bookman Old Style" panose="02050604050505020204" pitchFamily="18" charset="0"/>
            </a:rPr>
            <a:t>Акцизы</a:t>
          </a:r>
          <a:endParaRPr lang="ru-RU" sz="1400" kern="1200" dirty="0">
            <a:latin typeface="Bookman Old Style" panose="0205060405050502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>
              <a:latin typeface="Bookman Old Style" panose="02050604050505020204" pitchFamily="18" charset="0"/>
            </a:rPr>
            <a:t>Государственная пошлина</a:t>
          </a:r>
          <a:endParaRPr lang="ru-RU" sz="1400" kern="1200" dirty="0">
            <a:latin typeface="Bookman Old Style" panose="02050604050505020204" pitchFamily="18" charset="0"/>
          </a:endParaRPr>
        </a:p>
      </dsp:txBody>
      <dsp:txXfrm>
        <a:off x="3109" y="526202"/>
        <a:ext cx="3032169" cy="4073579"/>
      </dsp:txXfrm>
    </dsp:sp>
    <dsp:sp modelId="{B9BFB59F-7FF8-4145-B4A6-B49E6834F33C}">
      <dsp:nvSpPr>
        <dsp:cNvPr id="0" name=""/>
        <dsp:cNvSpPr/>
      </dsp:nvSpPr>
      <dsp:spPr>
        <a:xfrm>
          <a:off x="3459783" y="123002"/>
          <a:ext cx="3032169" cy="403200"/>
        </a:xfrm>
        <a:prstGeom prst="rect">
          <a:avLst/>
        </a:prstGeom>
        <a:solidFill>
          <a:srgbClr val="FEA194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man Old Style" panose="02050604050505020204" pitchFamily="18" charset="0"/>
            </a:rPr>
            <a:t>Неналоговые доходы </a:t>
          </a:r>
        </a:p>
      </dsp:txBody>
      <dsp:txXfrm>
        <a:off x="3459783" y="123002"/>
        <a:ext cx="3032169" cy="403200"/>
      </dsp:txXfrm>
    </dsp:sp>
    <dsp:sp modelId="{41EA03E7-6B95-4EC0-95DD-2CB0524F55CC}">
      <dsp:nvSpPr>
        <dsp:cNvPr id="0" name=""/>
        <dsp:cNvSpPr/>
      </dsp:nvSpPr>
      <dsp:spPr>
        <a:xfrm>
          <a:off x="3459783" y="526202"/>
          <a:ext cx="3032169" cy="4073579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400" kern="1200" dirty="0">
              <a:latin typeface="Bookman Old Style" panose="02050604050505020204" pitchFamily="18" charset="0"/>
            </a:rPr>
            <a:t>  </a:t>
          </a:r>
          <a:r>
            <a:rPr lang="ru-RU" sz="1400" kern="1200" dirty="0" smtClean="0">
              <a:latin typeface="Bookman Old Style" panose="02050604050505020204" pitchFamily="18" charset="0"/>
            </a:rPr>
            <a:t>Поступления </a:t>
          </a:r>
          <a:r>
            <a:rPr lang="ru-RU" sz="1400" kern="1200" dirty="0">
              <a:latin typeface="Bookman Old Style" panose="02050604050505020204" pitchFamily="18" charset="0"/>
            </a:rPr>
            <a:t>от уплаты пошлин и сборов, </a:t>
          </a:r>
          <a:r>
            <a:rPr lang="ru-RU" sz="1400" kern="1200" dirty="0" smtClean="0">
              <a:latin typeface="Bookman Old Style" panose="02050604050505020204" pitchFamily="18" charset="0"/>
            </a:rPr>
            <a:t>установленных </a:t>
          </a:r>
          <a:r>
            <a:rPr lang="ru-RU" sz="1400" kern="1200" dirty="0">
              <a:latin typeface="Bookman Old Style" panose="02050604050505020204" pitchFamily="18" charset="0"/>
            </a:rPr>
            <a:t>законодательством, а также штрафов за нарушение законодательства: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>
              <a:latin typeface="Bookman Old Style" panose="02050604050505020204" pitchFamily="18" charset="0"/>
            </a:rPr>
            <a:t>Доходы от использования и реализации имущества находящегося в муниципальной собственности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>
              <a:latin typeface="Bookman Old Style" panose="02050604050505020204" pitchFamily="18" charset="0"/>
            </a:rPr>
            <a:t>Плата за негативное воздействие на окружающую среду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>
              <a:latin typeface="Bookman Old Style" panose="02050604050505020204" pitchFamily="18" charset="0"/>
            </a:rPr>
            <a:t>Платные услуги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>
              <a:latin typeface="Bookman Old Style" panose="02050604050505020204" pitchFamily="18" charset="0"/>
            </a:rPr>
            <a:t>Компенсация затрат государства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>
              <a:latin typeface="Bookman Old Style" panose="02050604050505020204" pitchFamily="18" charset="0"/>
            </a:rPr>
            <a:t>Штрафные санкции</a:t>
          </a:r>
          <a:r>
            <a:rPr lang="ru-RU" sz="1400" i="1" kern="1200" dirty="0"/>
            <a:t> </a:t>
          </a:r>
          <a:endParaRPr lang="ru-RU" sz="1400" kern="1200" dirty="0"/>
        </a:p>
      </dsp:txBody>
      <dsp:txXfrm>
        <a:off x="3459783" y="526202"/>
        <a:ext cx="3032169" cy="4073579"/>
      </dsp:txXfrm>
    </dsp:sp>
    <dsp:sp modelId="{D46FDC3D-D6F5-4BAA-BA30-7EA184ED16C4}">
      <dsp:nvSpPr>
        <dsp:cNvPr id="0" name=""/>
        <dsp:cNvSpPr/>
      </dsp:nvSpPr>
      <dsp:spPr>
        <a:xfrm>
          <a:off x="6916456" y="123002"/>
          <a:ext cx="3032169" cy="403200"/>
        </a:xfrm>
        <a:prstGeom prst="rect">
          <a:avLst/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man Old Style" panose="02050604050505020204" pitchFamily="18" charset="0"/>
            </a:rPr>
            <a:t>Безвозмездные поступления</a:t>
          </a:r>
        </a:p>
      </dsp:txBody>
      <dsp:txXfrm>
        <a:off x="6916456" y="123002"/>
        <a:ext cx="3032169" cy="403200"/>
      </dsp:txXfrm>
    </dsp:sp>
    <dsp:sp modelId="{E16CE65B-6D9D-47BA-AF92-EF52F4A9AA0A}">
      <dsp:nvSpPr>
        <dsp:cNvPr id="0" name=""/>
        <dsp:cNvSpPr/>
      </dsp:nvSpPr>
      <dsp:spPr>
        <a:xfrm>
          <a:off x="6916456" y="526202"/>
          <a:ext cx="3032169" cy="4073579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1400" kern="1200" dirty="0">
              <a:latin typeface="Bookman Old Style" panose="02050604050505020204" pitchFamily="18" charset="0"/>
            </a:rPr>
            <a:t>  Поступления от других бюджетов бюджетной </a:t>
          </a:r>
          <a:r>
            <a:rPr lang="ru-RU" sz="1400" kern="1200" dirty="0" smtClean="0">
              <a:latin typeface="Bookman Old Style" panose="02050604050505020204" pitchFamily="18" charset="0"/>
            </a:rPr>
            <a:t>  системы, </a:t>
          </a:r>
          <a:r>
            <a:rPr lang="ru-RU" sz="1400" kern="1200" dirty="0">
              <a:latin typeface="Bookman Old Style" panose="02050604050505020204" pitchFamily="18" charset="0"/>
            </a:rPr>
            <a:t>организаций, граждан (кроме налоговых и </a:t>
          </a:r>
          <a:r>
            <a:rPr lang="ru-RU" sz="1400" kern="1200" dirty="0" smtClean="0">
              <a:latin typeface="Bookman Old Style" panose="02050604050505020204" pitchFamily="18" charset="0"/>
            </a:rPr>
            <a:t>неналоговых </a:t>
          </a:r>
          <a:r>
            <a:rPr lang="ru-RU" sz="1400" kern="1200" dirty="0">
              <a:latin typeface="Bookman Old Style" panose="02050604050505020204" pitchFamily="18" charset="0"/>
            </a:rPr>
            <a:t>доходов):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>
              <a:latin typeface="Bookman Old Style" panose="02050604050505020204" pitchFamily="18" charset="0"/>
            </a:rPr>
            <a:t>Дотации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>
              <a:latin typeface="Bookman Old Style" panose="02050604050505020204" pitchFamily="18" charset="0"/>
            </a:rPr>
            <a:t>Субсидии</a:t>
          </a:r>
          <a:endParaRPr lang="ru-RU" sz="1400" i="1" kern="1200" dirty="0">
            <a:latin typeface="Bookman Old Style" panose="0205060405050502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>
              <a:latin typeface="Bookman Old Style" panose="02050604050505020204" pitchFamily="18" charset="0"/>
            </a:rPr>
            <a:t>Субвенции</a:t>
          </a:r>
          <a:endParaRPr lang="ru-RU" sz="1400" i="1" kern="1200" dirty="0">
            <a:latin typeface="Bookman Old Style" panose="0205060405050502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>
              <a:latin typeface="Bookman Old Style" panose="02050604050505020204" pitchFamily="18" charset="0"/>
            </a:rPr>
            <a:t>Иные межбюджетные трансферты</a:t>
          </a:r>
          <a:endParaRPr lang="ru-RU" sz="1400" i="1" kern="1200" dirty="0">
            <a:latin typeface="Bookman Old Style" panose="0205060405050502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>
              <a:latin typeface="Bookman Old Style" panose="02050604050505020204" pitchFamily="18" charset="0"/>
            </a:rPr>
            <a:t>Прочие </a:t>
          </a:r>
          <a:r>
            <a:rPr lang="ru-RU" sz="1400" i="1" kern="1200" dirty="0" smtClean="0">
              <a:latin typeface="Bookman Old Style" panose="02050604050505020204" pitchFamily="18" charset="0"/>
            </a:rPr>
            <a:t>безвозмездные поступления</a:t>
          </a:r>
          <a:endParaRPr lang="ru-RU" sz="1400" i="1" kern="1200" dirty="0">
            <a:latin typeface="Bookman Old Style" panose="02050604050505020204" pitchFamily="18" charset="0"/>
          </a:endParaRPr>
        </a:p>
      </dsp:txBody>
      <dsp:txXfrm>
        <a:off x="6916456" y="526202"/>
        <a:ext cx="3032169" cy="4073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349C8-6E11-4E31-8ABE-475A5E51E520}">
      <dsp:nvSpPr>
        <dsp:cNvPr id="0" name=""/>
        <dsp:cNvSpPr/>
      </dsp:nvSpPr>
      <dsp:spPr>
        <a:xfrm>
          <a:off x="0" y="106146"/>
          <a:ext cx="102701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5FDCE-4D0D-4D9F-B28E-7067644B53C9}">
      <dsp:nvSpPr>
        <dsp:cNvPr id="0" name=""/>
        <dsp:cNvSpPr/>
      </dsp:nvSpPr>
      <dsp:spPr>
        <a:xfrm>
          <a:off x="0" y="3891"/>
          <a:ext cx="1727072" cy="1490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Дотация</a:t>
          </a:r>
        </a:p>
      </dsp:txBody>
      <dsp:txXfrm>
        <a:off x="0" y="3891"/>
        <a:ext cx="1727072" cy="1490165"/>
      </dsp:txXfrm>
    </dsp:sp>
    <dsp:sp modelId="{44675DAC-0253-4109-829D-C475F7B722B8}">
      <dsp:nvSpPr>
        <dsp:cNvPr id="0" name=""/>
        <dsp:cNvSpPr/>
      </dsp:nvSpPr>
      <dsp:spPr>
        <a:xfrm>
          <a:off x="1856602" y="78399"/>
          <a:ext cx="8407220" cy="997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rPr>
            <a:t>–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денежные средства, предоставляемые на безвозмездной и</a:t>
          </a:r>
          <a:r>
            <a:rPr lang="en-US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безвозвратной основе без установления направлений и (или) условий их использования</a:t>
          </a:r>
        </a:p>
      </dsp:txBody>
      <dsp:txXfrm>
        <a:off x="1856602" y="78399"/>
        <a:ext cx="8407220" cy="997248"/>
      </dsp:txXfrm>
    </dsp:sp>
    <dsp:sp modelId="{4C777B5E-1FA4-4577-BF2E-CB0AFD8687FF}">
      <dsp:nvSpPr>
        <dsp:cNvPr id="0" name=""/>
        <dsp:cNvSpPr/>
      </dsp:nvSpPr>
      <dsp:spPr>
        <a:xfrm>
          <a:off x="1727072" y="1075647"/>
          <a:ext cx="69082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785CC-142F-4D42-A601-8ECEE05FE1F1}">
      <dsp:nvSpPr>
        <dsp:cNvPr id="0" name=""/>
        <dsp:cNvSpPr/>
      </dsp:nvSpPr>
      <dsp:spPr>
        <a:xfrm>
          <a:off x="0" y="1494056"/>
          <a:ext cx="102701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43D2E-202E-460C-A96C-9CBF4E69BB21}">
      <dsp:nvSpPr>
        <dsp:cNvPr id="0" name=""/>
        <dsp:cNvSpPr/>
      </dsp:nvSpPr>
      <dsp:spPr>
        <a:xfrm>
          <a:off x="0" y="1494056"/>
          <a:ext cx="1945714" cy="1490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Субсидия</a:t>
          </a:r>
        </a:p>
      </dsp:txBody>
      <dsp:txXfrm>
        <a:off x="0" y="1494056"/>
        <a:ext cx="1945714" cy="1490165"/>
      </dsp:txXfrm>
    </dsp:sp>
    <dsp:sp modelId="{5FF8CED7-7CCC-46F4-BCCE-8D36ACBBD7C2}">
      <dsp:nvSpPr>
        <dsp:cNvPr id="0" name=""/>
        <dsp:cNvSpPr/>
      </dsp:nvSpPr>
      <dsp:spPr>
        <a:xfrm>
          <a:off x="2091643" y="1568564"/>
          <a:ext cx="8171438" cy="1173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- денежные средства, предоставляемые в  целях софинансирования расходных обязательств нижестоящего бюджета</a:t>
          </a:r>
        </a:p>
      </dsp:txBody>
      <dsp:txXfrm>
        <a:off x="2091643" y="1568564"/>
        <a:ext cx="8171438" cy="1173803"/>
      </dsp:txXfrm>
    </dsp:sp>
    <dsp:sp modelId="{93CB1BAA-1CD3-4381-A437-CD67AFC58010}">
      <dsp:nvSpPr>
        <dsp:cNvPr id="0" name=""/>
        <dsp:cNvSpPr/>
      </dsp:nvSpPr>
      <dsp:spPr>
        <a:xfrm>
          <a:off x="1945714" y="2742368"/>
          <a:ext cx="77828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A6E16-14CE-42C5-8B4B-8CE14908BA28}">
      <dsp:nvSpPr>
        <dsp:cNvPr id="0" name=""/>
        <dsp:cNvSpPr/>
      </dsp:nvSpPr>
      <dsp:spPr>
        <a:xfrm>
          <a:off x="0" y="2984222"/>
          <a:ext cx="102701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940CC-C19B-4062-AE73-7EF48AF67524}">
      <dsp:nvSpPr>
        <dsp:cNvPr id="0" name=""/>
        <dsp:cNvSpPr/>
      </dsp:nvSpPr>
      <dsp:spPr>
        <a:xfrm>
          <a:off x="0" y="2984222"/>
          <a:ext cx="2054032" cy="1490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Субвенция</a:t>
          </a:r>
        </a:p>
      </dsp:txBody>
      <dsp:txXfrm>
        <a:off x="0" y="2984222"/>
        <a:ext cx="2054032" cy="1490165"/>
      </dsp:txXfrm>
    </dsp:sp>
    <dsp:sp modelId="{34B7A0CC-7AB9-4E14-A5C2-FE3CE6F24851}">
      <dsp:nvSpPr>
        <dsp:cNvPr id="0" name=""/>
        <dsp:cNvSpPr/>
      </dsp:nvSpPr>
      <dsp:spPr>
        <a:xfrm>
          <a:off x="2198491" y="3046943"/>
          <a:ext cx="7669616" cy="1114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- денежные средства,</a:t>
          </a:r>
          <a:r>
            <a:rPr lang="en-US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предоставляемые 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на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выполнение переданных полномочий государственных органов власти</a:t>
          </a:r>
        </a:p>
      </dsp:txBody>
      <dsp:txXfrm>
        <a:off x="2198491" y="3046943"/>
        <a:ext cx="7669616" cy="1114941"/>
      </dsp:txXfrm>
    </dsp:sp>
    <dsp:sp modelId="{5EB589D0-3E3D-4D3E-A578-33D2DF5AA985}">
      <dsp:nvSpPr>
        <dsp:cNvPr id="0" name=""/>
        <dsp:cNvSpPr/>
      </dsp:nvSpPr>
      <dsp:spPr>
        <a:xfrm>
          <a:off x="2054032" y="4360966"/>
          <a:ext cx="8216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0EA71-9F7D-4F9D-A609-D45FCF471E0F}">
      <dsp:nvSpPr>
        <dsp:cNvPr id="0" name=""/>
        <dsp:cNvSpPr/>
      </dsp:nvSpPr>
      <dsp:spPr>
        <a:xfrm>
          <a:off x="0" y="4474388"/>
          <a:ext cx="102701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35C76-76C1-4184-B1C5-C408BF71B000}">
      <dsp:nvSpPr>
        <dsp:cNvPr id="0" name=""/>
        <dsp:cNvSpPr/>
      </dsp:nvSpPr>
      <dsp:spPr>
        <a:xfrm>
          <a:off x="85383" y="4426628"/>
          <a:ext cx="2435291" cy="1436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Иные </a:t>
          </a: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межбюджетные </a:t>
          </a:r>
          <a:r>
            <a:rPr lang="ru-RU" sz="2000" b="1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трансферты</a:t>
          </a:r>
        </a:p>
      </dsp:txBody>
      <dsp:txXfrm>
        <a:off x="85383" y="4426628"/>
        <a:ext cx="2435291" cy="1436176"/>
      </dsp:txXfrm>
    </dsp:sp>
    <dsp:sp modelId="{96FAAC55-E7DE-451F-9690-0C3E6D45C6CE}">
      <dsp:nvSpPr>
        <dsp:cNvPr id="0" name=""/>
        <dsp:cNvSpPr/>
      </dsp:nvSpPr>
      <dsp:spPr>
        <a:xfrm>
          <a:off x="2574600" y="4548896"/>
          <a:ext cx="7686824" cy="1241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- денежные средства, предоставляемые в течение года 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в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целях компенсации выпадающих доходов и дополнительных расходов</a:t>
          </a:r>
        </a:p>
      </dsp:txBody>
      <dsp:txXfrm>
        <a:off x="2574600" y="4548896"/>
        <a:ext cx="7686824" cy="1241725"/>
      </dsp:txXfrm>
    </dsp:sp>
    <dsp:sp modelId="{4786E8CB-45A2-4434-9AF2-FC30E91580A8}">
      <dsp:nvSpPr>
        <dsp:cNvPr id="0" name=""/>
        <dsp:cNvSpPr/>
      </dsp:nvSpPr>
      <dsp:spPr>
        <a:xfrm>
          <a:off x="2435291" y="5790621"/>
          <a:ext cx="74298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75031-6E10-410F-ACD9-75ECE399BF17}">
      <dsp:nvSpPr>
        <dsp:cNvPr id="0" name=""/>
        <dsp:cNvSpPr/>
      </dsp:nvSpPr>
      <dsp:spPr>
        <a:xfrm>
          <a:off x="1486366" y="637212"/>
          <a:ext cx="2087710" cy="1517908"/>
        </a:xfrm>
        <a:prstGeom prst="ellipse">
          <a:avLst/>
        </a:prstGeom>
        <a:solidFill>
          <a:srgbClr val="B482DA">
            <a:alpha val="6100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1.Составление </a:t>
          </a:r>
          <a:r>
            <a:rPr lang="ru-RU" sz="1200" kern="12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проекта бюджета на очередной год и плановый период </a:t>
          </a:r>
        </a:p>
      </dsp:txBody>
      <dsp:txXfrm>
        <a:off x="1792104" y="859504"/>
        <a:ext cx="1476234" cy="1073324"/>
      </dsp:txXfrm>
    </dsp:sp>
    <dsp:sp modelId="{35D334A5-77B0-4238-86F7-7604E0824E80}">
      <dsp:nvSpPr>
        <dsp:cNvPr id="0" name=""/>
        <dsp:cNvSpPr/>
      </dsp:nvSpPr>
      <dsp:spPr>
        <a:xfrm rot="2110476">
          <a:off x="3384788" y="1770496"/>
          <a:ext cx="370978" cy="502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3394949" y="1839001"/>
        <a:ext cx="259685" cy="301684"/>
      </dsp:txXfrm>
    </dsp:sp>
    <dsp:sp modelId="{9BE8E61E-80FD-4C4C-9E9F-C3D3FDADE82C}">
      <dsp:nvSpPr>
        <dsp:cNvPr id="0" name=""/>
        <dsp:cNvSpPr/>
      </dsp:nvSpPr>
      <dsp:spPr>
        <a:xfrm>
          <a:off x="3220003" y="1916402"/>
          <a:ext cx="2214268" cy="1492313"/>
        </a:xfrm>
        <a:prstGeom prst="ellipse">
          <a:avLst/>
        </a:prstGeom>
        <a:solidFill>
          <a:srgbClr val="FF7C8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2.Рассмотрение </a:t>
          </a:r>
          <a:r>
            <a:rPr lang="ru-RU" sz="1200" kern="12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и утверждение проекта бюджета</a:t>
          </a:r>
          <a:endParaRPr lang="ru-RU" sz="1200" b="1" kern="1200" dirty="0">
            <a:solidFill>
              <a:schemeClr val="bg2">
                <a:lumMod val="10000"/>
              </a:schemeClr>
            </a:solidFill>
            <a:latin typeface="Bookman Old Style" panose="02050604050505020204" pitchFamily="18" charset="0"/>
          </a:endParaRPr>
        </a:p>
      </dsp:txBody>
      <dsp:txXfrm>
        <a:off x="3544275" y="2134946"/>
        <a:ext cx="1565724" cy="1055225"/>
      </dsp:txXfrm>
    </dsp:sp>
    <dsp:sp modelId="{A52306B5-5B79-4B26-B2AE-2ED0034BD822}">
      <dsp:nvSpPr>
        <dsp:cNvPr id="0" name=""/>
        <dsp:cNvSpPr/>
      </dsp:nvSpPr>
      <dsp:spPr>
        <a:xfrm rot="5708914">
          <a:off x="4063636" y="3463428"/>
          <a:ext cx="337378" cy="502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10800000">
        <a:off x="4118784" y="3513587"/>
        <a:ext cx="236165" cy="301684"/>
      </dsp:txXfrm>
    </dsp:sp>
    <dsp:sp modelId="{FE40C05B-FD5F-4A8D-A1E8-01497F32DC93}">
      <dsp:nvSpPr>
        <dsp:cNvPr id="0" name=""/>
        <dsp:cNvSpPr/>
      </dsp:nvSpPr>
      <dsp:spPr>
        <a:xfrm>
          <a:off x="3162134" y="4039058"/>
          <a:ext cx="1936228" cy="1617367"/>
        </a:xfrm>
        <a:prstGeom prst="ellipse">
          <a:avLst/>
        </a:prstGeom>
        <a:solidFill>
          <a:srgbClr val="FFC000">
            <a:alpha val="6700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3.Исполнение </a:t>
          </a:r>
          <a:r>
            <a:rPr lang="ru-RU" sz="1200" kern="12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бюджета </a:t>
          </a:r>
          <a:endParaRPr lang="ru-RU" sz="1200" b="1" kern="1200" dirty="0">
            <a:solidFill>
              <a:schemeClr val="bg2">
                <a:lumMod val="10000"/>
              </a:schemeClr>
            </a:solidFill>
            <a:latin typeface="Bookman Old Style" panose="02050604050505020204" pitchFamily="18" charset="0"/>
          </a:endParaRPr>
        </a:p>
      </dsp:txBody>
      <dsp:txXfrm>
        <a:off x="3445688" y="4275916"/>
        <a:ext cx="1369120" cy="1143651"/>
      </dsp:txXfrm>
    </dsp:sp>
    <dsp:sp modelId="{BFB5A72B-05C8-4043-8620-667A2A08DFAA}">
      <dsp:nvSpPr>
        <dsp:cNvPr id="0" name=""/>
        <dsp:cNvSpPr/>
      </dsp:nvSpPr>
      <dsp:spPr>
        <a:xfrm rot="10263154">
          <a:off x="2392634" y="4825830"/>
          <a:ext cx="560024" cy="502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10800000">
        <a:off x="2542558" y="4914661"/>
        <a:ext cx="409182" cy="301684"/>
      </dsp:txXfrm>
    </dsp:sp>
    <dsp:sp modelId="{0DCD0F29-99EE-49E5-A149-AC0D6FF4C7BD}">
      <dsp:nvSpPr>
        <dsp:cNvPr id="0" name=""/>
        <dsp:cNvSpPr/>
      </dsp:nvSpPr>
      <dsp:spPr>
        <a:xfrm>
          <a:off x="228439" y="4568761"/>
          <a:ext cx="1926172" cy="1483330"/>
        </a:xfrm>
        <a:prstGeom prst="ellipse">
          <a:avLst/>
        </a:prstGeom>
        <a:solidFill>
          <a:srgbClr val="92D050">
            <a:alpha val="7600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4.Составление </a:t>
          </a:r>
          <a:r>
            <a:rPr lang="ru-RU" sz="1200" kern="12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отчетности об исполнении бюджета</a:t>
          </a:r>
          <a:endParaRPr lang="ru-RU" sz="1200" b="1" kern="1200" dirty="0">
            <a:solidFill>
              <a:schemeClr val="bg2">
                <a:lumMod val="10000"/>
              </a:schemeClr>
            </a:solidFill>
            <a:latin typeface="Bookman Old Style" panose="02050604050505020204" pitchFamily="18" charset="0"/>
          </a:endParaRPr>
        </a:p>
      </dsp:txBody>
      <dsp:txXfrm>
        <a:off x="510520" y="4785990"/>
        <a:ext cx="1362010" cy="1048872"/>
      </dsp:txXfrm>
    </dsp:sp>
    <dsp:sp modelId="{880D8BDA-5715-48C9-8490-67BFED7D6B56}">
      <dsp:nvSpPr>
        <dsp:cNvPr id="0" name=""/>
        <dsp:cNvSpPr/>
      </dsp:nvSpPr>
      <dsp:spPr>
        <a:xfrm rot="15572582">
          <a:off x="621028" y="3737077"/>
          <a:ext cx="653032" cy="502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10800000">
        <a:off x="710138" y="3911806"/>
        <a:ext cx="502190" cy="301684"/>
      </dsp:txXfrm>
    </dsp:sp>
    <dsp:sp modelId="{643852EB-7703-44F0-816F-D7AA0B2C9F34}">
      <dsp:nvSpPr>
        <dsp:cNvPr id="0" name=""/>
        <dsp:cNvSpPr/>
      </dsp:nvSpPr>
      <dsp:spPr>
        <a:xfrm>
          <a:off x="-323548" y="2006028"/>
          <a:ext cx="2062056" cy="1363461"/>
        </a:xfrm>
        <a:prstGeom prst="ellipse">
          <a:avLst/>
        </a:prstGeom>
        <a:solidFill>
          <a:schemeClr val="accent1">
            <a:lumMod val="60000"/>
            <a:lumOff val="40000"/>
            <a:alpha val="62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5.Контроль </a:t>
          </a:r>
          <a:r>
            <a:rPr lang="ru-RU" sz="1200" kern="12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за исполнением бюджета</a:t>
          </a:r>
          <a:endParaRPr lang="ru-RU" sz="1200" b="1" kern="1200" dirty="0">
            <a:solidFill>
              <a:schemeClr val="bg2">
                <a:lumMod val="10000"/>
              </a:schemeClr>
            </a:solidFill>
            <a:latin typeface="Bookman Old Style" panose="02050604050505020204" pitchFamily="18" charset="0"/>
          </a:endParaRPr>
        </a:p>
      </dsp:txBody>
      <dsp:txXfrm>
        <a:off x="-21567" y="2205702"/>
        <a:ext cx="1458094" cy="964113"/>
      </dsp:txXfrm>
    </dsp:sp>
    <dsp:sp modelId="{E4DE4138-A571-4206-A777-7BE30CD6C7A5}">
      <dsp:nvSpPr>
        <dsp:cNvPr id="0" name=""/>
        <dsp:cNvSpPr/>
      </dsp:nvSpPr>
      <dsp:spPr>
        <a:xfrm rot="19480720">
          <a:off x="1470452" y="1810151"/>
          <a:ext cx="241499" cy="502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1477120" y="1931656"/>
        <a:ext cx="169049" cy="301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0.7713</cdr:x>
      <cdr:y>0.40694</cdr:y>
    </cdr:from>
    <cdr:to>
      <cdr:x>1</cdr:x>
      <cdr:y>0.44978</cdr:y>
    </cdr:to>
    <cdr:sp macro="" textlink="">
      <cdr:nvSpPr>
        <cdr:cNvPr id="2" name="TextBox 15"/>
        <cdr:cNvSpPr txBox="1"/>
      </cdr:nvSpPr>
      <cdr:spPr>
        <a:xfrm xmlns:a="http://schemas.openxmlformats.org/drawingml/2006/main" rot="1670824">
          <a:off x="6301950" y="2485440"/>
          <a:ext cx="1868606" cy="2616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100" b="1" i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0.61027</cdr:x>
      <cdr:y>0.19854</cdr:y>
    </cdr:from>
    <cdr:to>
      <cdr:x>0.7709</cdr:x>
      <cdr:y>0.43934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74010" y="75393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0.27253</cdr:x>
      <cdr:y>0.16134</cdr:y>
    </cdr:from>
    <cdr:to>
      <cdr:x>0.37286</cdr:x>
      <cdr:y>0.3535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483746" y="7677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0.15401</cdr:x>
      <cdr:y>0.14621</cdr:y>
    </cdr:from>
    <cdr:to>
      <cdr:x>0.25434</cdr:x>
      <cdr:y>0.33836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1403626" y="6957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0.15401</cdr:x>
      <cdr:y>0.17647</cdr:y>
    </cdr:from>
    <cdr:to>
      <cdr:x>0.25434</cdr:x>
      <cdr:y>0.36863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1403626" y="8397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0.35154</cdr:x>
      <cdr:y>0.16134</cdr:y>
    </cdr:from>
    <cdr:to>
      <cdr:x>0.45187</cdr:x>
      <cdr:y>0.3535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3203826" y="7677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0.32783</cdr:x>
      <cdr:y>0.29753</cdr:y>
    </cdr:from>
    <cdr:to>
      <cdr:x>0.42816</cdr:x>
      <cdr:y>0.48968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2987802" y="1415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0.55696</cdr:x>
      <cdr:y>0.55477</cdr:y>
    </cdr:from>
    <cdr:to>
      <cdr:x>0.65729</cdr:x>
      <cdr:y>0.74693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5076034" y="26399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0.49375</cdr:x>
      <cdr:y>0.55477</cdr:y>
    </cdr:from>
    <cdr:to>
      <cdr:x>0.50955</cdr:x>
      <cdr:y>0.6607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99970" y="2639983"/>
          <a:ext cx="14401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0.47005</cdr:x>
      <cdr:y>0.47911</cdr:y>
    </cdr:from>
    <cdr:to>
      <cdr:x>0.51746</cdr:x>
      <cdr:y>0.56991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83946" y="2279943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0.57991</cdr:x>
      <cdr:y>0.41912</cdr:y>
    </cdr:from>
    <cdr:to>
      <cdr:x>0.75383</cdr:x>
      <cdr:y>0.48529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97777" y="2052228"/>
          <a:ext cx="839093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8 398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0.56245</cdr:x>
      <cdr:y>0.42647</cdr:y>
    </cdr:from>
    <cdr:to>
      <cdr:x>0.7463</cdr:x>
      <cdr:y>0.49265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13564" y="2088232"/>
          <a:ext cx="886992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9 328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0.55767</cdr:x>
      <cdr:y>0.41912</cdr:y>
    </cdr:from>
    <cdr:to>
      <cdr:x>0.74296</cdr:x>
      <cdr:y>0.49265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90512" y="2052228"/>
          <a:ext cx="89393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8 394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0.5625</cdr:x>
      <cdr:y>0.41291</cdr:y>
    </cdr:from>
    <cdr:to>
      <cdr:x>0.73642</cdr:x>
      <cdr:y>0.50132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68252" y="1728192"/>
          <a:ext cx="701323" cy="37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13 775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0.57492</cdr:x>
      <cdr:y>0.41291</cdr:y>
    </cdr:from>
    <cdr:to>
      <cdr:x>0.75877</cdr:x>
      <cdr:y>0.49397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8325" y="1728192"/>
          <a:ext cx="741366" cy="339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14 400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0.57073</cdr:x>
      <cdr:y>0.41291</cdr:y>
    </cdr:from>
    <cdr:to>
      <cdr:x>0.75602</cdr:x>
      <cdr:y>0.48644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1433" y="1728192"/>
          <a:ext cx="747173" cy="307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13 644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0.5625</cdr:x>
      <cdr:y>0.41291</cdr:y>
    </cdr:from>
    <cdr:to>
      <cdr:x>0.73642</cdr:x>
      <cdr:y>0.50132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68252" y="1728192"/>
          <a:ext cx="701323" cy="37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2027 ГОД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0.5625</cdr:x>
      <cdr:y>0.41291</cdr:y>
    </cdr:from>
    <cdr:to>
      <cdr:x>0.73642</cdr:x>
      <cdr:y>0.50132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68252" y="1728192"/>
          <a:ext cx="701323" cy="37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2028 ГОД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0.5625</cdr:x>
      <cdr:y>0.41291</cdr:y>
    </cdr:from>
    <cdr:to>
      <cdr:x>0.73642</cdr:x>
      <cdr:y>0.50132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68252" y="1728192"/>
          <a:ext cx="701323" cy="37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2026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0.50371</cdr:x>
      <cdr:y>0.72627</cdr:y>
    </cdr:from>
    <cdr:to>
      <cdr:x>0.75769</cdr:x>
      <cdr:y>0.8151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36873" y="3461197"/>
          <a:ext cx="875755" cy="4233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solidFill>
                <a:schemeClr val="bg1"/>
              </a:solidFill>
              <a:latin typeface="Arial Black" panose="020B0A04020102020204" pitchFamily="34" charset="0"/>
            </a:rPr>
            <a:t>883</a:t>
          </a:r>
          <a:endParaRPr lang="ru-RU" sz="1600" dirty="0">
            <a:solidFill>
              <a:schemeClr val="bg1"/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0.13951</cdr:x>
      <cdr:y>0.5052</cdr:y>
    </cdr:from>
    <cdr:to>
      <cdr:x>0.39347</cdr:x>
      <cdr:y>0.61358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1031" y="2407623"/>
          <a:ext cx="875720" cy="516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bg1"/>
              </a:solidFill>
              <a:latin typeface="Arial Black" panose="020B0A04020102020204" pitchFamily="34" charset="0"/>
            </a:rPr>
            <a:t>4 546</a:t>
          </a:r>
          <a:endParaRPr lang="ru-RU" sz="1600" dirty="0">
            <a:solidFill>
              <a:schemeClr val="bg1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</cdr:x>
      <cdr:y>0.72805</cdr:y>
    </cdr:from>
    <cdr:to>
      <cdr:x>0.75398</cdr:x>
      <cdr:y>0.85648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4064" y="3469661"/>
          <a:ext cx="875755" cy="612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solidFill>
                <a:schemeClr val="bg1"/>
              </a:solidFill>
              <a:latin typeface="Arial Black" panose="020B0A04020102020204" pitchFamily="34" charset="0"/>
            </a:rPr>
            <a:t>907</a:t>
          </a:r>
          <a:endParaRPr lang="ru-RU" sz="1600" dirty="0">
            <a:solidFill>
              <a:schemeClr val="bg1"/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0.13772</cdr:x>
      <cdr:y>0.5052</cdr:y>
    </cdr:from>
    <cdr:to>
      <cdr:x>0.39169</cdr:x>
      <cdr:y>0.61358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4889" y="2407623"/>
          <a:ext cx="875720" cy="516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bg1"/>
              </a:solidFill>
              <a:latin typeface="Arial Black" panose="020B0A04020102020204" pitchFamily="34" charset="0"/>
            </a:rPr>
            <a:t>4 304</a:t>
          </a:r>
          <a:endParaRPr lang="ru-RU" sz="1600" dirty="0">
            <a:solidFill>
              <a:schemeClr val="bg1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0.49619</cdr:x>
      <cdr:y>0.69504</cdr:y>
    </cdr:from>
    <cdr:to>
      <cdr:x>0.75017</cdr:x>
      <cdr:y>0.78387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0914" y="3312368"/>
          <a:ext cx="875755" cy="4233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solidFill>
                <a:schemeClr val="bg1"/>
              </a:solidFill>
              <a:latin typeface="Arial Black" panose="020B0A04020102020204" pitchFamily="34" charset="0"/>
            </a:rPr>
            <a:t>1 191</a:t>
          </a:r>
          <a:endParaRPr lang="ru-RU" sz="1600" dirty="0">
            <a:solidFill>
              <a:schemeClr val="bg1"/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0.13574</cdr:x>
      <cdr:y>0.5052</cdr:y>
    </cdr:from>
    <cdr:to>
      <cdr:x>0.38971</cdr:x>
      <cdr:y>0.61358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8052" y="2407623"/>
          <a:ext cx="875720" cy="516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bg1"/>
              </a:solidFill>
              <a:latin typeface="Arial Black" panose="020B0A04020102020204" pitchFamily="34" charset="0"/>
            </a:rPr>
            <a:t>4 031</a:t>
          </a:r>
          <a:endParaRPr lang="ru-RU" sz="1600" dirty="0">
            <a:solidFill>
              <a:schemeClr val="bg1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0.06845</cdr:x>
      <cdr:y>0.19407</cdr:y>
    </cdr:from>
    <cdr:to>
      <cdr:x>0.26684</cdr:x>
      <cdr:y>0.2453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288032" y="1282663"/>
          <a:ext cx="83482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43 %</a:t>
          </a:r>
          <a:endParaRPr lang="ru-RU" sz="1600" b="1" dirty="0">
            <a:solidFill>
              <a:schemeClr val="accent1">
                <a:lumMod val="50000"/>
              </a:schemeClr>
            </a:solidFill>
            <a:latin typeface="Arial Black" panose="020B0A040201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0.14545</cdr:x>
      <cdr:y>0.2431</cdr:y>
    </cdr:from>
    <cdr:to>
      <cdr:x>0.20448</cdr:x>
      <cdr:y>0.3485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H="1" flipV="1">
          <a:off x="612068" y="1606699"/>
          <a:ext cx="248400" cy="69660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0.66365</cdr:x>
      <cdr:y>0.61353</cdr:y>
    </cdr:from>
    <cdr:to>
      <cdr:x>0.77396</cdr:x>
      <cdr:y>0.65761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2792657" y="4054971"/>
          <a:ext cx="464187" cy="29133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0.74176</cdr:x>
      <cdr:y>0.65712</cdr:y>
    </cdr:from>
    <cdr:to>
      <cdr:x>0.93261</cdr:x>
      <cdr:y>0.70834</cdr:y>
    </cdr:to>
    <cdr:sp macro="" textlink="">
      <cdr:nvSpPr>
        <cdr:cNvPr id="8" name="TextBox 15"/>
        <cdr:cNvSpPr txBox="1"/>
      </cdr:nvSpPr>
      <cdr:spPr>
        <a:xfrm xmlns:a="http://schemas.openxmlformats.org/drawingml/2006/main">
          <a:off x="3121355" y="4343003"/>
          <a:ext cx="80308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57 %</a:t>
          </a:r>
          <a:endParaRPr lang="ru-RU" sz="1600" b="1" dirty="0">
            <a:solidFill>
              <a:schemeClr val="accent1">
                <a:lumMod val="50000"/>
              </a:schemeClr>
            </a:solidFill>
            <a:latin typeface="Arial Black" panose="020B0A040201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0.61027</cdr:x>
      <cdr:y>0.19854</cdr:y>
    </cdr:from>
    <cdr:to>
      <cdr:x>0.7709</cdr:x>
      <cdr:y>0.43934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74010" y="75393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0.15401</cdr:x>
      <cdr:y>0.14621</cdr:y>
    </cdr:from>
    <cdr:to>
      <cdr:x>0.25434</cdr:x>
      <cdr:y>0.33836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1403626" y="6957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0.15401</cdr:x>
      <cdr:y>0.17647</cdr:y>
    </cdr:from>
    <cdr:to>
      <cdr:x>0.25434</cdr:x>
      <cdr:y>0.36863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1403626" y="8397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0.35154</cdr:x>
      <cdr:y>0.16134</cdr:y>
    </cdr:from>
    <cdr:to>
      <cdr:x>0.45187</cdr:x>
      <cdr:y>0.3535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3203826" y="7677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0.32783</cdr:x>
      <cdr:y>0.29753</cdr:y>
    </cdr:from>
    <cdr:to>
      <cdr:x>0.42816</cdr:x>
      <cdr:y>0.48968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2987802" y="1415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0.28525</cdr:x>
      <cdr:y>0.07061</cdr:y>
    </cdr:from>
    <cdr:to>
      <cdr:x>0.35239</cdr:x>
      <cdr:y>0.15208</cdr:y>
    </cdr:to>
    <cdr:sp macro="" textlink="">
      <cdr:nvSpPr>
        <cdr:cNvPr id="26" name="TextBox 25"/>
        <cdr:cNvSpPr txBox="1"/>
      </cdr:nvSpPr>
      <cdr:spPr>
        <a:xfrm xmlns:a="http://schemas.openxmlformats.org/drawingml/2006/main" rot="20898388">
          <a:off x="3226890" y="453449"/>
          <a:ext cx="759528" cy="5231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+ 11</a:t>
          </a:r>
        </a:p>
      </cdr:txBody>
    </cdr:sp>
  </cdr:relSizeAnchor>
  <cdr:relSizeAnchor xmlns:cdr="http://schemas.openxmlformats.org/drawingml/2006/chartDrawing">
    <cdr:from>
      <cdr:x>0.55696</cdr:x>
      <cdr:y>0.55477</cdr:y>
    </cdr:from>
    <cdr:to>
      <cdr:x>0.65729</cdr:x>
      <cdr:y>0.74693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5076034" y="26399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0.50385</cdr:x>
      <cdr:y>0.06562</cdr:y>
    </cdr:from>
    <cdr:to>
      <cdr:x>0.57084</cdr:x>
      <cdr:y>0.12153</cdr:y>
    </cdr:to>
    <cdr:sp macro="" textlink="">
      <cdr:nvSpPr>
        <cdr:cNvPr id="28" name="TextBox 27"/>
        <cdr:cNvSpPr txBox="1"/>
      </cdr:nvSpPr>
      <cdr:spPr>
        <a:xfrm xmlns:a="http://schemas.openxmlformats.org/drawingml/2006/main" rot="20725683">
          <a:off x="5699854" y="421377"/>
          <a:ext cx="757831" cy="359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+ 11</a:t>
          </a:r>
          <a:endParaRPr lang="ru-RU" sz="1400" b="1" dirty="0">
            <a:solidFill>
              <a:srgbClr val="002060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0.49375</cdr:x>
      <cdr:y>0.55477</cdr:y>
    </cdr:from>
    <cdr:to>
      <cdr:x>0.50955</cdr:x>
      <cdr:y>0.6607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99970" y="2639983"/>
          <a:ext cx="14401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0.47005</cdr:x>
      <cdr:y>0.47911</cdr:y>
    </cdr:from>
    <cdr:to>
      <cdr:x>0.51746</cdr:x>
      <cdr:y>0.56991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83946" y="2279943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0.24092</cdr:x>
      <cdr:y>0.47911</cdr:y>
    </cdr:from>
    <cdr:to>
      <cdr:x>0.29623</cdr:x>
      <cdr:y>0.58504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95714" y="2279943"/>
          <a:ext cx="50405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0.61027</cdr:x>
      <cdr:y>0.19854</cdr:y>
    </cdr:from>
    <cdr:to>
      <cdr:x>0.7709</cdr:x>
      <cdr:y>0.43934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74010" y="75393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0.27253</cdr:x>
      <cdr:y>0.16134</cdr:y>
    </cdr:from>
    <cdr:to>
      <cdr:x>0.37286</cdr:x>
      <cdr:y>0.3535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483746" y="7677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0.15401</cdr:x>
      <cdr:y>0.14621</cdr:y>
    </cdr:from>
    <cdr:to>
      <cdr:x>0.25434</cdr:x>
      <cdr:y>0.33836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1403626" y="6957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0.15401</cdr:x>
      <cdr:y>0.17647</cdr:y>
    </cdr:from>
    <cdr:to>
      <cdr:x>0.25434</cdr:x>
      <cdr:y>0.36863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1403626" y="8397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0.35154</cdr:x>
      <cdr:y>0.16134</cdr:y>
    </cdr:from>
    <cdr:to>
      <cdr:x>0.45187</cdr:x>
      <cdr:y>0.3535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3203826" y="7677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0.32783</cdr:x>
      <cdr:y>0.29753</cdr:y>
    </cdr:from>
    <cdr:to>
      <cdr:x>0.42816</cdr:x>
      <cdr:y>0.48968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2987802" y="1415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0.55696</cdr:x>
      <cdr:y>0.55477</cdr:y>
    </cdr:from>
    <cdr:to>
      <cdr:x>0.65729</cdr:x>
      <cdr:y>0.74693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5076034" y="26399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0.49375</cdr:x>
      <cdr:y>0.55477</cdr:y>
    </cdr:from>
    <cdr:to>
      <cdr:x>0.50955</cdr:x>
      <cdr:y>0.6607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99970" y="2639983"/>
          <a:ext cx="14401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0.47005</cdr:x>
      <cdr:y>0.47911</cdr:y>
    </cdr:from>
    <cdr:to>
      <cdr:x>0.51746</cdr:x>
      <cdr:y>0.56991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83946" y="2279943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0.24092</cdr:x>
      <cdr:y>0.47911</cdr:y>
    </cdr:from>
    <cdr:to>
      <cdr:x>0.29623</cdr:x>
      <cdr:y>0.58504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95714" y="2279943"/>
          <a:ext cx="50405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0.61027</cdr:x>
      <cdr:y>0.19854</cdr:y>
    </cdr:from>
    <cdr:to>
      <cdr:x>0.7709</cdr:x>
      <cdr:y>0.43934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74010" y="75393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0.27253</cdr:x>
      <cdr:y>0.16134</cdr:y>
    </cdr:from>
    <cdr:to>
      <cdr:x>0.37286</cdr:x>
      <cdr:y>0.3535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483746" y="7677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0.15401</cdr:x>
      <cdr:y>0.14621</cdr:y>
    </cdr:from>
    <cdr:to>
      <cdr:x>0.25434</cdr:x>
      <cdr:y>0.33836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1403626" y="6957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0.15401</cdr:x>
      <cdr:y>0.17647</cdr:y>
    </cdr:from>
    <cdr:to>
      <cdr:x>0.25434</cdr:x>
      <cdr:y>0.36863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1403626" y="8397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0.35154</cdr:x>
      <cdr:y>0.16134</cdr:y>
    </cdr:from>
    <cdr:to>
      <cdr:x>0.45187</cdr:x>
      <cdr:y>0.3535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3203826" y="7677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0.32783</cdr:x>
      <cdr:y>0.29753</cdr:y>
    </cdr:from>
    <cdr:to>
      <cdr:x>0.42816</cdr:x>
      <cdr:y>0.48968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2987802" y="1415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0.55696</cdr:x>
      <cdr:y>0.55477</cdr:y>
    </cdr:from>
    <cdr:to>
      <cdr:x>0.65729</cdr:x>
      <cdr:y>0.74693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5076034" y="26399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0.49375</cdr:x>
      <cdr:y>0.55477</cdr:y>
    </cdr:from>
    <cdr:to>
      <cdr:x>0.50955</cdr:x>
      <cdr:y>0.6607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99970" y="2639983"/>
          <a:ext cx="14401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0.47005</cdr:x>
      <cdr:y>0.47911</cdr:y>
    </cdr:from>
    <cdr:to>
      <cdr:x>0.51746</cdr:x>
      <cdr:y>0.56991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83946" y="2279943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0.24092</cdr:x>
      <cdr:y>0.47911</cdr:y>
    </cdr:from>
    <cdr:to>
      <cdr:x>0.29623</cdr:x>
      <cdr:y>0.58504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95714" y="2279943"/>
          <a:ext cx="50405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0.61027</cdr:x>
      <cdr:y>0.19854</cdr:y>
    </cdr:from>
    <cdr:to>
      <cdr:x>0.7709</cdr:x>
      <cdr:y>0.43934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74010" y="75393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0.27253</cdr:x>
      <cdr:y>0.16134</cdr:y>
    </cdr:from>
    <cdr:to>
      <cdr:x>0.37286</cdr:x>
      <cdr:y>0.3535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483746" y="7677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0.15401</cdr:x>
      <cdr:y>0.14621</cdr:y>
    </cdr:from>
    <cdr:to>
      <cdr:x>0.25434</cdr:x>
      <cdr:y>0.33836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1403626" y="6957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0.15401</cdr:x>
      <cdr:y>0.17647</cdr:y>
    </cdr:from>
    <cdr:to>
      <cdr:x>0.25434</cdr:x>
      <cdr:y>0.36863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1403626" y="8397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0.35154</cdr:x>
      <cdr:y>0.16134</cdr:y>
    </cdr:from>
    <cdr:to>
      <cdr:x>0.45187</cdr:x>
      <cdr:y>0.3535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3203826" y="7677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0.32783</cdr:x>
      <cdr:y>0.29753</cdr:y>
    </cdr:from>
    <cdr:to>
      <cdr:x>0.42816</cdr:x>
      <cdr:y>0.48968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2987802" y="1415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0.55696</cdr:x>
      <cdr:y>0.55477</cdr:y>
    </cdr:from>
    <cdr:to>
      <cdr:x>0.65729</cdr:x>
      <cdr:y>0.74693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5076034" y="26399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0.49375</cdr:x>
      <cdr:y>0.55477</cdr:y>
    </cdr:from>
    <cdr:to>
      <cdr:x>0.50955</cdr:x>
      <cdr:y>0.6607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99970" y="2639983"/>
          <a:ext cx="14401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0.47005</cdr:x>
      <cdr:y>0.47911</cdr:y>
    </cdr:from>
    <cdr:to>
      <cdr:x>0.51746</cdr:x>
      <cdr:y>0.56991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83946" y="2279943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0.24092</cdr:x>
      <cdr:y>0.47911</cdr:y>
    </cdr:from>
    <cdr:to>
      <cdr:x>0.29623</cdr:x>
      <cdr:y>0.58504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95714" y="2279943"/>
          <a:ext cx="50405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08DE6-17A0-4B8C-873A-364BD3A4DB2E}" type="datetimeFigureOut">
              <a:rPr lang="ru-RU" smtClean="0"/>
              <a:t>27.11.2025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244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4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6817B-B81B-40AF-A9EF-C4281D4749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9432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9320B0-25E3-49CD-BA54-D20A4B6A7C55}" type="datetimeFigureOut">
              <a:rPr lang="ru-RU"/>
              <a:pPr>
                <a:defRPr/>
              </a:pPr>
              <a:t>27.11.2025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744538"/>
            <a:ext cx="53308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113"/>
            <a:ext cx="5438775" cy="44677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63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63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29909F-4D17-4992-ACD1-D3FB2B00B1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5575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8827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9324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57654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22067" algn="l" defTabSz="11288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86480" algn="l" defTabSz="11288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50894" algn="l" defTabSz="11288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15307" algn="l" defTabSz="11288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3425" y="744538"/>
            <a:ext cx="533082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163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4538"/>
            <a:ext cx="53276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4538"/>
            <a:ext cx="53276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4538"/>
            <a:ext cx="53276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4538"/>
            <a:ext cx="53276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4538"/>
            <a:ext cx="53276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4538"/>
            <a:ext cx="53276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3425" y="744538"/>
            <a:ext cx="533082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3425" y="744538"/>
            <a:ext cx="533082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4538"/>
            <a:ext cx="53276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4538"/>
            <a:ext cx="53276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4538"/>
            <a:ext cx="53276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8788" y="2253716"/>
            <a:ext cx="8826262" cy="15550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7576" y="4111096"/>
            <a:ext cx="7268687" cy="18540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DF62-41EF-4DFF-96B5-5D28BC7466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C69C-5633-4893-9D0B-1705DEAC84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3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8ABD-E07D-4F6A-8119-0DA0D694B6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C69C-5633-4893-9D0B-1705DEAC84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28282" y="290532"/>
            <a:ext cx="2336364" cy="61901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9192" y="290532"/>
            <a:ext cx="6836027" cy="61901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71E3-CB2C-4F29-B64C-FCC00F2FC1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C69C-5633-4893-9D0B-1705DEAC84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4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A8A832A3-528E-476A-B952-3434EBFFAC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15330" y="0"/>
            <a:ext cx="6968528" cy="7254875"/>
          </a:xfrm>
          <a:custGeom>
            <a:avLst/>
            <a:gdLst>
              <a:gd name="connsiteX0" fmla="*/ 0 w 8181975"/>
              <a:gd name="connsiteY0" fmla="*/ 0 h 6858000"/>
              <a:gd name="connsiteX1" fmla="*/ 6084887 w 8181975"/>
              <a:gd name="connsiteY1" fmla="*/ 0 h 6858000"/>
              <a:gd name="connsiteX2" fmla="*/ 8181975 w 8181975"/>
              <a:gd name="connsiteY2" fmla="*/ 4824413 h 6858000"/>
              <a:gd name="connsiteX3" fmla="*/ 8181975 w 8181975"/>
              <a:gd name="connsiteY3" fmla="*/ 6858000 h 6858000"/>
              <a:gd name="connsiteX4" fmla="*/ 2981325 w 818197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1975" h="6858000">
                <a:moveTo>
                  <a:pt x="0" y="0"/>
                </a:moveTo>
                <a:lnTo>
                  <a:pt x="6084887" y="0"/>
                </a:lnTo>
                <a:lnTo>
                  <a:pt x="8181975" y="4824413"/>
                </a:lnTo>
                <a:lnTo>
                  <a:pt x="8181975" y="6858000"/>
                </a:lnTo>
                <a:lnTo>
                  <a:pt x="2981325" y="6858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387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0F4D-DBD4-472E-9A58-F5AAE87FB8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C69C-5633-4893-9D0B-1705DEAC84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1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252" y="4661931"/>
            <a:ext cx="8826262" cy="144089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0252" y="3074927"/>
            <a:ext cx="8826262" cy="158700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8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6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114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15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191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229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26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306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6B76-11B1-4D85-821E-D1F7036DAD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C69C-5633-4893-9D0B-1705DEAC84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0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9192" y="1692805"/>
            <a:ext cx="4586195" cy="478788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8451" y="1692805"/>
            <a:ext cx="4586195" cy="478788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D56B-1145-49DD-9670-FD4703C656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C69C-5633-4893-9D0B-1705DEAC84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4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192" y="1623951"/>
            <a:ext cx="4587998" cy="67678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30" indent="0">
              <a:buNone/>
              <a:defRPr sz="2200" b="1"/>
            </a:lvl2pPr>
            <a:lvl3pPr marL="1007662" indent="0">
              <a:buNone/>
              <a:defRPr sz="2000" b="1"/>
            </a:lvl3pPr>
            <a:lvl4pPr marL="1511492" indent="0">
              <a:buNone/>
              <a:defRPr sz="1700" b="1"/>
            </a:lvl4pPr>
            <a:lvl5pPr marL="2015322" indent="0">
              <a:buNone/>
              <a:defRPr sz="1700" b="1"/>
            </a:lvl5pPr>
            <a:lvl6pPr marL="2519153" indent="0">
              <a:buNone/>
              <a:defRPr sz="1700" b="1"/>
            </a:lvl6pPr>
            <a:lvl7pPr marL="3022984" indent="0">
              <a:buNone/>
              <a:defRPr sz="1700" b="1"/>
            </a:lvl7pPr>
            <a:lvl8pPr marL="3526815" indent="0">
              <a:buNone/>
              <a:defRPr sz="1700" b="1"/>
            </a:lvl8pPr>
            <a:lvl9pPr marL="403064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9192" y="2300735"/>
            <a:ext cx="4587998" cy="417995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74847" y="1623951"/>
            <a:ext cx="4589801" cy="67678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30" indent="0">
              <a:buNone/>
              <a:defRPr sz="2200" b="1"/>
            </a:lvl2pPr>
            <a:lvl3pPr marL="1007662" indent="0">
              <a:buNone/>
              <a:defRPr sz="2000" b="1"/>
            </a:lvl3pPr>
            <a:lvl4pPr marL="1511492" indent="0">
              <a:buNone/>
              <a:defRPr sz="1700" b="1"/>
            </a:lvl4pPr>
            <a:lvl5pPr marL="2015322" indent="0">
              <a:buNone/>
              <a:defRPr sz="1700" b="1"/>
            </a:lvl5pPr>
            <a:lvl6pPr marL="2519153" indent="0">
              <a:buNone/>
              <a:defRPr sz="1700" b="1"/>
            </a:lvl6pPr>
            <a:lvl7pPr marL="3022984" indent="0">
              <a:buNone/>
              <a:defRPr sz="1700" b="1"/>
            </a:lvl7pPr>
            <a:lvl8pPr marL="3526815" indent="0">
              <a:buNone/>
              <a:defRPr sz="1700" b="1"/>
            </a:lvl8pPr>
            <a:lvl9pPr marL="403064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74847" y="2300735"/>
            <a:ext cx="4589801" cy="417995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07EE-2710-4B01-A59E-4CC3BBC381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C69C-5633-4893-9D0B-1705DEAC84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6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FE7E-FA9A-4B9B-B123-8D2413890B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C69C-5633-4893-9D0B-1705DEAC84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1C09-1D47-4C96-A8DF-77587DE97B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C69C-5633-4893-9D0B-1705DEAC84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94" y="288851"/>
            <a:ext cx="3416211" cy="12292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9793" y="288854"/>
            <a:ext cx="5804854" cy="619183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9194" y="1518152"/>
            <a:ext cx="3416211" cy="4962536"/>
          </a:xfrm>
        </p:spPr>
        <p:txBody>
          <a:bodyPr/>
          <a:lstStyle>
            <a:lvl1pPr marL="0" indent="0">
              <a:buNone/>
              <a:defRPr sz="1600"/>
            </a:lvl1pPr>
            <a:lvl2pPr marL="503830" indent="0">
              <a:buNone/>
              <a:defRPr sz="1400"/>
            </a:lvl2pPr>
            <a:lvl3pPr marL="1007662" indent="0">
              <a:buNone/>
              <a:defRPr sz="1100"/>
            </a:lvl3pPr>
            <a:lvl4pPr marL="1511492" indent="0">
              <a:buNone/>
              <a:defRPr sz="1100"/>
            </a:lvl4pPr>
            <a:lvl5pPr marL="2015322" indent="0">
              <a:buNone/>
              <a:defRPr sz="1100"/>
            </a:lvl5pPr>
            <a:lvl6pPr marL="2519153" indent="0">
              <a:buNone/>
              <a:defRPr sz="1100"/>
            </a:lvl6pPr>
            <a:lvl7pPr marL="3022984" indent="0">
              <a:buNone/>
              <a:defRPr sz="1100"/>
            </a:lvl7pPr>
            <a:lvl8pPr marL="3526815" indent="0">
              <a:buNone/>
              <a:defRPr sz="1100"/>
            </a:lvl8pPr>
            <a:lvl9pPr marL="403064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74F3-119F-4996-BC5B-D3DF44E70D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C69C-5633-4893-9D0B-1705DEAC84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2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305" y="5078413"/>
            <a:ext cx="6230303" cy="59953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35305" y="648236"/>
            <a:ext cx="6230303" cy="4352925"/>
          </a:xfrm>
        </p:spPr>
        <p:txBody>
          <a:bodyPr/>
          <a:lstStyle>
            <a:lvl1pPr marL="0" indent="0">
              <a:buNone/>
              <a:defRPr sz="3600"/>
            </a:lvl1pPr>
            <a:lvl2pPr marL="503830" indent="0">
              <a:buNone/>
              <a:defRPr sz="3100"/>
            </a:lvl2pPr>
            <a:lvl3pPr marL="1007662" indent="0">
              <a:buNone/>
              <a:defRPr sz="2600"/>
            </a:lvl3pPr>
            <a:lvl4pPr marL="1511492" indent="0">
              <a:buNone/>
              <a:defRPr sz="2200"/>
            </a:lvl4pPr>
            <a:lvl5pPr marL="2015322" indent="0">
              <a:buNone/>
              <a:defRPr sz="2200"/>
            </a:lvl5pPr>
            <a:lvl6pPr marL="2519153" indent="0">
              <a:buNone/>
              <a:defRPr sz="2200"/>
            </a:lvl6pPr>
            <a:lvl7pPr marL="3022984" indent="0">
              <a:buNone/>
              <a:defRPr sz="2200"/>
            </a:lvl7pPr>
            <a:lvl8pPr marL="3526815" indent="0">
              <a:buNone/>
              <a:defRPr sz="2200"/>
            </a:lvl8pPr>
            <a:lvl9pPr marL="4030645" indent="0">
              <a:buNone/>
              <a:defRPr sz="22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5305" y="5677948"/>
            <a:ext cx="6230303" cy="851440"/>
          </a:xfrm>
        </p:spPr>
        <p:txBody>
          <a:bodyPr/>
          <a:lstStyle>
            <a:lvl1pPr marL="0" indent="0">
              <a:buNone/>
              <a:defRPr sz="1600"/>
            </a:lvl1pPr>
            <a:lvl2pPr marL="503830" indent="0">
              <a:buNone/>
              <a:defRPr sz="1400"/>
            </a:lvl2pPr>
            <a:lvl3pPr marL="1007662" indent="0">
              <a:buNone/>
              <a:defRPr sz="1100"/>
            </a:lvl3pPr>
            <a:lvl4pPr marL="1511492" indent="0">
              <a:buNone/>
              <a:defRPr sz="1100"/>
            </a:lvl4pPr>
            <a:lvl5pPr marL="2015322" indent="0">
              <a:buNone/>
              <a:defRPr sz="1100"/>
            </a:lvl5pPr>
            <a:lvl6pPr marL="2519153" indent="0">
              <a:buNone/>
              <a:defRPr sz="1100"/>
            </a:lvl6pPr>
            <a:lvl7pPr marL="3022984" indent="0">
              <a:buNone/>
              <a:defRPr sz="1100"/>
            </a:lvl7pPr>
            <a:lvl8pPr marL="3526815" indent="0">
              <a:buNone/>
              <a:defRPr sz="1100"/>
            </a:lvl8pPr>
            <a:lvl9pPr marL="403064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5AAF-7722-496D-B44A-D6B62956A1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C69C-5633-4893-9D0B-1705DEAC84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81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92" y="290531"/>
            <a:ext cx="9345454" cy="1209146"/>
          </a:xfrm>
          <a:prstGeom prst="rect">
            <a:avLst/>
          </a:prstGeom>
        </p:spPr>
        <p:txBody>
          <a:bodyPr vert="horz" lIns="100766" tIns="50384" rIns="100766" bIns="5038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192" y="1692805"/>
            <a:ext cx="9345454" cy="4787882"/>
          </a:xfrm>
          <a:prstGeom prst="rect">
            <a:avLst/>
          </a:prstGeom>
        </p:spPr>
        <p:txBody>
          <a:bodyPr vert="horz" lIns="100766" tIns="50384" rIns="100766" bIns="5038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9192" y="6724197"/>
            <a:ext cx="2422896" cy="386255"/>
          </a:xfrm>
          <a:prstGeom prst="rect">
            <a:avLst/>
          </a:prstGeom>
        </p:spPr>
        <p:txBody>
          <a:bodyPr vert="horz" lIns="100766" tIns="50384" rIns="100766" bIns="5038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662" fontAlgn="auto">
              <a:spcBef>
                <a:spcPts val="0"/>
              </a:spcBef>
              <a:spcAft>
                <a:spcPts val="0"/>
              </a:spcAft>
            </a:pPr>
            <a:fld id="{33006462-0257-4600-84A4-56F4AB22CEC3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07662" fontAlgn="auto">
                <a:spcBef>
                  <a:spcPts val="0"/>
                </a:spcBef>
                <a:spcAft>
                  <a:spcPts val="0"/>
                </a:spcAft>
              </a:pPr>
              <a:t>27.11.2025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7812" y="6724197"/>
            <a:ext cx="3288215" cy="386255"/>
          </a:xfrm>
          <a:prstGeom prst="rect">
            <a:avLst/>
          </a:prstGeom>
        </p:spPr>
        <p:txBody>
          <a:bodyPr vert="horz" lIns="100766" tIns="50384" rIns="100766" bIns="5038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662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41750" y="6724197"/>
            <a:ext cx="2422896" cy="386255"/>
          </a:xfrm>
          <a:prstGeom prst="rect">
            <a:avLst/>
          </a:prstGeom>
        </p:spPr>
        <p:txBody>
          <a:bodyPr vert="horz" lIns="100766" tIns="50384" rIns="100766" bIns="5038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662" fontAlgn="auto">
              <a:spcBef>
                <a:spcPts val="0"/>
              </a:spcBef>
              <a:spcAft>
                <a:spcPts val="0"/>
              </a:spcAft>
            </a:pPr>
            <a:fld id="{E1CEC69C-5633-4893-9D0B-1705DEAC84B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0766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829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hdr="0" dt="0"/>
  <p:txStyles>
    <p:titleStyle>
      <a:lvl1pPr algn="ctr" defTabSz="1007662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873" indent="-377873" algn="l" defTabSz="100766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8724" indent="-314894" algn="l" defTabSz="100766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576" indent="-251916" algn="l" defTabSz="100766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07" indent="-251916" algn="l" defTabSz="100766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237" indent="-251916" algn="l" defTabSz="100766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069" indent="-251916" algn="l" defTabSz="100766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899" indent="-251916" algn="l" defTabSz="100766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730" indent="-251916" algn="l" defTabSz="100766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561" indent="-251916" algn="l" defTabSz="100766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6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30" algn="l" defTabSz="10076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662" algn="l" defTabSz="10076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492" algn="l" defTabSz="10076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322" algn="l" defTabSz="10076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153" algn="l" defTabSz="10076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984" algn="l" defTabSz="10076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815" algn="l" defTabSz="10076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645" algn="l" defTabSz="10076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udget.kmscity.ru/portal/Menu/Page/37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5.jpg"/><Relationship Id="rId9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" y="0"/>
            <a:ext cx="10454773" cy="7254875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1411499" y="315069"/>
            <a:ext cx="7956884" cy="812104"/>
          </a:xfrm>
          <a:prstGeom prst="round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63039" tIns="81519" rIns="163039" bIns="81519">
            <a:spAutoFit/>
          </a:bodyPr>
          <a:lstStyle/>
          <a:p>
            <a:pPr algn="ctr"/>
            <a:r>
              <a:rPr lang="ru-RU" sz="3700" b="1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</a:effectLst>
                <a:latin typeface="Bookman Old Style" pitchFamily="18" charset="0"/>
                <a:cs typeface="Courier New" panose="02070309020205020404" pitchFamily="49" charset="0"/>
              </a:rPr>
              <a:t>БЮДЖЕТ ДЛЯ ГРАЖДАН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9222" y="4347517"/>
            <a:ext cx="9937105" cy="2736035"/>
          </a:xfrm>
          <a:prstGeom prst="round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63039" tIns="81519" rIns="163039" bIns="81519">
            <a:spAutoFit/>
          </a:bodyPr>
          <a:lstStyle/>
          <a:p>
            <a:pPr algn="ctr"/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</a:effectLst>
                <a:latin typeface="Bookman Old Style" pitchFamily="18" charset="0"/>
                <a:cs typeface="Courier New" panose="02070309020205020404" pitchFamily="49" charset="0"/>
              </a:rPr>
              <a:t>По проекту решения</a:t>
            </a:r>
          </a:p>
          <a:p>
            <a:pPr algn="ctr"/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</a:effectLst>
                <a:latin typeface="Bookman Old Style" pitchFamily="18" charset="0"/>
                <a:cs typeface="Courier New" panose="02070309020205020404" pitchFamily="49" charset="0"/>
              </a:rPr>
              <a:t> Комсомольской-на-Амуре городской Думы </a:t>
            </a:r>
          </a:p>
          <a:p>
            <a:pPr algn="ctr"/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</a:effectLst>
                <a:latin typeface="Bookman Old Style" pitchFamily="18" charset="0"/>
                <a:cs typeface="Courier New" panose="02070309020205020404" pitchFamily="49" charset="0"/>
              </a:rPr>
              <a:t>«О бюджете города Комсомольска-на-Амуре </a:t>
            </a:r>
          </a:p>
          <a:p>
            <a:pPr algn="ctr"/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</a:effectLst>
                <a:latin typeface="Bookman Old Style" pitchFamily="18" charset="0"/>
                <a:cs typeface="Courier New" panose="02070309020205020404" pitchFamily="49" charset="0"/>
              </a:rPr>
              <a:t>на 2026 год и плановый период</a:t>
            </a:r>
          </a:p>
          <a:p>
            <a:pPr algn="ctr"/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</a:effectLst>
                <a:latin typeface="Bookman Old Style" pitchFamily="18" charset="0"/>
                <a:cs typeface="Courier New" panose="02070309020205020404" pitchFamily="49" charset="0"/>
              </a:rPr>
              <a:t> 2027 и 2028 годов»</a:t>
            </a:r>
            <a:endParaRPr lang="ru-RU" sz="2900" b="1" dirty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1">
                    <a:lumMod val="60000"/>
                    <a:lumOff val="40000"/>
                    <a:alpha val="60000"/>
                  </a:schemeClr>
                </a:glow>
              </a:effectLst>
              <a:latin typeface="Bookman Old Style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73795"/>
            <a:ext cx="10383838" cy="1037308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СТРУКТУРА НАЛОГОВЫХ И НЕНАЛОГОВЫХ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ДОХОДОВ БЮДЖЕТА ГОРОДА </a:t>
            </a:r>
            <a:endParaRPr lang="ru-RU" sz="2900" b="1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423292"/>
              </p:ext>
            </p:extLst>
          </p:nvPr>
        </p:nvGraphicFramePr>
        <p:xfrm>
          <a:off x="331379" y="1197812"/>
          <a:ext cx="9793088" cy="5910631"/>
        </p:xfrm>
        <a:graphic>
          <a:graphicData uri="http://schemas.openxmlformats.org/drawingml/2006/table">
            <a:tbl>
              <a:tblPr/>
              <a:tblGrid>
                <a:gridCol w="5148572"/>
                <a:gridCol w="1692188"/>
                <a:gridCol w="1548172"/>
                <a:gridCol w="1404156"/>
              </a:tblGrid>
              <a:tr h="396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 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2027 год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2028  год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>
                        <a:alpha val="50000"/>
                      </a:srgbClr>
                    </a:solidFill>
                  </a:tcPr>
                </a:tc>
              </a:tr>
              <a:tr h="3923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Неналоговые 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доходы, в том числе: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1 191,6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906,5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882,7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78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Дивиденды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акциям, принадлежащим муниципальному образованию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Доходы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арендной платы за земельные участки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439,4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457,0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475,3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Доходы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сдачи в аренду муниципального имущества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114,3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111,8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109,3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31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Плата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соглашениям об установлении сервитута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9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Отчисления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прибыли муниципальных унитарных предприятий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9,5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9,8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10,2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92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Прочие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использования имущества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Плата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 негативное воздействие на окружающую среду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31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Доходы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оказания платных услуг и компенсации затрат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148,4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9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Доходы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продажи материальных и нематериальных активов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130,9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86,1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3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Штрафы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санкции, возмещение ущерба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43,5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44,7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45,6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3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Прочие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015" marR="6015" marT="60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20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188778" y="-8097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0514" y="423081"/>
            <a:ext cx="10383837" cy="1021919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ПРОГНОЗ ПОСТУПЛЕНИЙ НАЛОГА НА ДОХОДЫ </a:t>
            </a: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ФИЗИЧЕСКИХ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ЛИЦ </a:t>
            </a:r>
            <a:endParaRPr lang="ru-RU" sz="2900" b="1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331582"/>
              </p:ext>
            </p:extLst>
          </p:nvPr>
        </p:nvGraphicFramePr>
        <p:xfrm>
          <a:off x="6148401" y="1855600"/>
          <a:ext cx="4208029" cy="6609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04087" y="4483089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2 233</a:t>
            </a:r>
            <a:endParaRPr lang="ru-RU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2258" y="4821643"/>
            <a:ext cx="1116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2 989</a:t>
            </a:r>
            <a:endParaRPr lang="ru-RU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943447" y="6687611"/>
            <a:ext cx="1349231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2026 год</a:t>
            </a:r>
            <a:endParaRPr lang="ru-RU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2392764" y="6687610"/>
            <a:ext cx="1431003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2027 год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3823767" y="6687609"/>
            <a:ext cx="1431003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2028 год</a:t>
            </a:r>
            <a:endParaRPr lang="ru-RU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7577643" y="6687611"/>
            <a:ext cx="1349231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2026 год</a:t>
            </a:r>
            <a:endParaRPr lang="ru-RU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284707"/>
              </p:ext>
            </p:extLst>
          </p:nvPr>
        </p:nvGraphicFramePr>
        <p:xfrm>
          <a:off x="530939" y="1594875"/>
          <a:ext cx="5345056" cy="5154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 rot="21239551" flipV="1">
            <a:off x="2161969" y="2362339"/>
            <a:ext cx="639980" cy="125367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extBox 2"/>
          <p:cNvSpPr txBox="1"/>
          <p:nvPr/>
        </p:nvSpPr>
        <p:spPr>
          <a:xfrm rot="20510734">
            <a:off x="2031368" y="2093001"/>
            <a:ext cx="1070010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224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21239551" flipV="1">
            <a:off x="3602129" y="2078505"/>
            <a:ext cx="639980" cy="125367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Box 2"/>
          <p:cNvSpPr txBox="1"/>
          <p:nvPr/>
        </p:nvSpPr>
        <p:spPr>
          <a:xfrm rot="20510734">
            <a:off x="3431805" y="1810727"/>
            <a:ext cx="1070010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219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4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16186" y="-8097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4388" y="294619"/>
            <a:ext cx="10383838" cy="1021919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ПРОГНОЗ ПОСТУПЛЕНИЙ АКЦИЗОВ НА НЕФТЕПРОДУКТЫ И</a:t>
            </a: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ТУРИСТИЧЕСКОГО </a:t>
            </a: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НАЛОГА</a:t>
            </a:r>
            <a:endParaRPr lang="ru-RU" sz="2900" b="1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50046508"/>
              </p:ext>
            </p:extLst>
          </p:nvPr>
        </p:nvGraphicFramePr>
        <p:xfrm>
          <a:off x="259371" y="2043261"/>
          <a:ext cx="4464496" cy="385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3406" y="1647217"/>
            <a:ext cx="4140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16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АКЦИЗЫ </a:t>
            </a:r>
            <a:r>
              <a:rPr lang="ru-RU" sz="1600" b="1" dirty="0">
                <a:solidFill>
                  <a:srgbClr val="000000"/>
                </a:solidFill>
                <a:latin typeface="Arial Black" panose="020B0A04020102020204" pitchFamily="34" charset="0"/>
              </a:rPr>
              <a:t>НА НЕФТЕПРОДУКТЫ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16055" y="1683221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1600" b="1" dirty="0">
                <a:solidFill>
                  <a:srgbClr val="000000"/>
                </a:solidFill>
                <a:latin typeface="Arial Black" panose="020B0A04020102020204" pitchFamily="34" charset="0"/>
              </a:rPr>
              <a:t>ТУРИСТИЧЕСКИЙ НАЛОГ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24454622"/>
              </p:ext>
            </p:extLst>
          </p:nvPr>
        </p:nvGraphicFramePr>
        <p:xfrm>
          <a:off x="151359" y="5698962"/>
          <a:ext cx="5364596" cy="1545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rot="19805138" flipV="1">
            <a:off x="1785387" y="2598265"/>
            <a:ext cx="639980" cy="125367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 rot="19076321">
            <a:off x="1600605" y="2291207"/>
            <a:ext cx="1070010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402573" flipV="1">
            <a:off x="3152460" y="2207901"/>
            <a:ext cx="455823" cy="23488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 rot="20424261">
            <a:off x="3028562" y="1935688"/>
            <a:ext cx="1070010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355882925"/>
              </p:ext>
            </p:extLst>
          </p:nvPr>
        </p:nvGraphicFramePr>
        <p:xfrm>
          <a:off x="5479951" y="963141"/>
          <a:ext cx="4464496" cy="385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"/>
          <p:cNvSpPr txBox="1"/>
          <p:nvPr/>
        </p:nvSpPr>
        <p:spPr>
          <a:xfrm rot="20545580">
            <a:off x="7023388" y="2293305"/>
            <a:ext cx="1070010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4" name="TextBox 2"/>
          <p:cNvSpPr txBox="1"/>
          <p:nvPr/>
        </p:nvSpPr>
        <p:spPr>
          <a:xfrm rot="20186265">
            <a:off x="8262221" y="2113060"/>
            <a:ext cx="1070010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7137162" y="2619325"/>
            <a:ext cx="467025" cy="14819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21038570" flipV="1">
            <a:off x="8324089" y="2460015"/>
            <a:ext cx="468052" cy="100852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08240583"/>
              </p:ext>
            </p:extLst>
          </p:nvPr>
        </p:nvGraphicFramePr>
        <p:xfrm>
          <a:off x="5659971" y="4815569"/>
          <a:ext cx="4723867" cy="2439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7465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188778" y="-8097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9351" y="177861"/>
            <a:ext cx="10277079" cy="1037308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ПРОГНОЗ ПОСТУПЛЕНИЙ НАЛОГОВ </a:t>
            </a:r>
            <a:endParaRPr lang="ru-RU" sz="2900" b="1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НА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СОВОКУПНЫЙ ДОХОД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73035617"/>
              </p:ext>
            </p:extLst>
          </p:nvPr>
        </p:nvGraphicFramePr>
        <p:xfrm>
          <a:off x="-928761" y="833260"/>
          <a:ext cx="11312600" cy="642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2275595" y="1467197"/>
            <a:ext cx="897068" cy="21391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1"/>
          <p:cNvSpPr txBox="1"/>
          <p:nvPr/>
        </p:nvSpPr>
        <p:spPr>
          <a:xfrm>
            <a:off x="1417614" y="1365778"/>
            <a:ext cx="864096" cy="3469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393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489165" y="1384889"/>
            <a:ext cx="864096" cy="3469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404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875995" y="1260677"/>
            <a:ext cx="864096" cy="3469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415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738112" y="1432313"/>
            <a:ext cx="897068" cy="21391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00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188778" y="-8097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72137995"/>
              </p:ext>
            </p:extLst>
          </p:nvPr>
        </p:nvGraphicFramePr>
        <p:xfrm>
          <a:off x="-1072777" y="1323181"/>
          <a:ext cx="11680140" cy="610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1508734" y="1723642"/>
            <a:ext cx="864096" cy="3469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391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693261" y="1724601"/>
            <a:ext cx="864096" cy="3469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40</a:t>
            </a:r>
            <a:r>
              <a:rPr lang="en-US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  <a:endParaRPr lang="ru-RU" sz="18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6056015" y="1820545"/>
            <a:ext cx="864096" cy="3469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41</a:t>
            </a:r>
            <a:r>
              <a:rPr lang="en-US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endParaRPr lang="ru-RU" sz="18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56" y="299841"/>
            <a:ext cx="10383837" cy="1037308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ПРОГНОЗ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ПОСТУПЛЕНИЙ </a:t>
            </a:r>
            <a:endParaRPr lang="ru-RU" sz="2900" b="1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ИМУЩЕСТВЕННЫХ НАЛОГОВ </a:t>
            </a:r>
          </a:p>
        </p:txBody>
      </p:sp>
      <p:sp>
        <p:nvSpPr>
          <p:cNvPr id="13" name="TextBox 2"/>
          <p:cNvSpPr txBox="1"/>
          <p:nvPr/>
        </p:nvSpPr>
        <p:spPr>
          <a:xfrm rot="20775609">
            <a:off x="2417149" y="1634984"/>
            <a:ext cx="1070010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r>
              <a:rPr lang="en-US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2"/>
          <p:cNvSpPr txBox="1"/>
          <p:nvPr/>
        </p:nvSpPr>
        <p:spPr>
          <a:xfrm rot="20738027">
            <a:off x="4826106" y="1614864"/>
            <a:ext cx="1070010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383607" y="1840666"/>
            <a:ext cx="897068" cy="21391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743384" y="1840665"/>
            <a:ext cx="897068" cy="21391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18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188778" y="-8097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9107391"/>
              </p:ext>
            </p:extLst>
          </p:nvPr>
        </p:nvGraphicFramePr>
        <p:xfrm>
          <a:off x="-964765" y="1132459"/>
          <a:ext cx="13465496" cy="6239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7676195" y="3627437"/>
            <a:ext cx="2556284" cy="122413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Государственная </a:t>
            </a:r>
          </a:p>
          <a:p>
            <a:r>
              <a:rPr lang="ru-RU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пошлина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94619"/>
            <a:ext cx="10383837" cy="1037308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ПРОГНОЗ ПОСТУПЛЕНИЙ </a:t>
            </a:r>
            <a:endParaRPr lang="ru-RU" sz="2900" b="1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ГОСУДАРСТВЕННОЙ ПОШЛИНЫ</a:t>
            </a:r>
          </a:p>
        </p:txBody>
      </p:sp>
      <p:sp>
        <p:nvSpPr>
          <p:cNvPr id="13" name="TextBox 2"/>
          <p:cNvSpPr txBox="1"/>
          <p:nvPr/>
        </p:nvSpPr>
        <p:spPr>
          <a:xfrm rot="20775609">
            <a:off x="2360174" y="1654729"/>
            <a:ext cx="1070010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2"/>
          <p:cNvSpPr txBox="1"/>
          <p:nvPr/>
        </p:nvSpPr>
        <p:spPr>
          <a:xfrm rot="20738027">
            <a:off x="4555657" y="1701523"/>
            <a:ext cx="1070010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254624" y="1868262"/>
            <a:ext cx="897068" cy="21391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438087" y="1936590"/>
            <a:ext cx="897068" cy="21391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1"/>
          <p:cNvSpPr txBox="1"/>
          <p:nvPr/>
        </p:nvSpPr>
        <p:spPr>
          <a:xfrm>
            <a:off x="1462535" y="1789045"/>
            <a:ext cx="864096" cy="3469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197</a:t>
            </a:r>
            <a:endParaRPr lang="ru-RU" sz="18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3463727" y="1825490"/>
            <a:ext cx="864096" cy="3469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199</a:t>
            </a:r>
            <a:endParaRPr lang="ru-RU" sz="18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5659971" y="1859825"/>
            <a:ext cx="864096" cy="3469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</a:t>
            </a:r>
            <a:endParaRPr lang="ru-RU" sz="18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038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188778" y="-8097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55150513"/>
              </p:ext>
            </p:extLst>
          </p:nvPr>
        </p:nvGraphicFramePr>
        <p:xfrm>
          <a:off x="-784745" y="1768283"/>
          <a:ext cx="10873209" cy="558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1128869" y="1768281"/>
            <a:ext cx="864096" cy="3469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674</a:t>
            </a:r>
            <a:endParaRPr lang="ru-RU" sz="18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067683" y="1775988"/>
            <a:ext cx="864096" cy="3469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692</a:t>
            </a:r>
            <a:endParaRPr lang="ru-RU" sz="18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047903" y="1784463"/>
            <a:ext cx="864096" cy="3469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712</a:t>
            </a:r>
            <a:endParaRPr lang="ru-RU" sz="18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60" y="387077"/>
            <a:ext cx="10383837" cy="1037308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ПРОГНОЗ ПОСТУПЛЕНИЙ </a:t>
            </a:r>
            <a:endParaRPr lang="ru-RU" sz="2900" b="1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ДОХОДОВ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ОТ ИСПОЛЬЗОВАНИЯ ИМУЩЕСТВА </a:t>
            </a:r>
            <a:endParaRPr lang="ru-RU" sz="2900" b="1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13" name="TextBox 2"/>
          <p:cNvSpPr txBox="1"/>
          <p:nvPr/>
        </p:nvSpPr>
        <p:spPr>
          <a:xfrm rot="20775609">
            <a:off x="2043571" y="1690733"/>
            <a:ext cx="1070010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r>
              <a:rPr lang="en-US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2"/>
          <p:cNvSpPr txBox="1"/>
          <p:nvPr/>
        </p:nvSpPr>
        <p:spPr>
          <a:xfrm rot="20778727">
            <a:off x="4091192" y="1657401"/>
            <a:ext cx="1070010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010030" y="1896415"/>
            <a:ext cx="897068" cy="21391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039791" y="1863241"/>
            <a:ext cx="897068" cy="21391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90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564" y="292932"/>
            <a:ext cx="10383837" cy="1452806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ПРОГНОЗ ДОХОДОВ ОТ ПРОДАЖИ МАТЕРИАЛЬНЫХ И НЕМАТЕРИАЛЬНЫХ </a:t>
            </a:r>
            <a:endParaRPr lang="ru-RU" sz="2900" b="1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АКТИВОВ </a:t>
            </a:r>
            <a:endParaRPr lang="en-US" sz="2900" b="1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88778" y="-8097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76048381"/>
              </p:ext>
            </p:extLst>
          </p:nvPr>
        </p:nvGraphicFramePr>
        <p:xfrm>
          <a:off x="-820749" y="1441342"/>
          <a:ext cx="11247738" cy="5813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1786413" y="1899384"/>
            <a:ext cx="864096" cy="3469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270</a:t>
            </a:r>
            <a:endParaRPr lang="ru-RU" sz="18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4003787" y="3928522"/>
            <a:ext cx="864096" cy="3469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130</a:t>
            </a:r>
            <a:endParaRPr lang="ru-RU" sz="18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6265677" y="4652849"/>
            <a:ext cx="864096" cy="3469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85</a:t>
            </a:r>
            <a:endParaRPr lang="ru-RU" sz="18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2"/>
          <p:cNvSpPr txBox="1"/>
          <p:nvPr/>
        </p:nvSpPr>
        <p:spPr>
          <a:xfrm rot="2669984">
            <a:off x="3022432" y="3224101"/>
            <a:ext cx="1070010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- 140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2"/>
          <p:cNvSpPr txBox="1"/>
          <p:nvPr/>
        </p:nvSpPr>
        <p:spPr>
          <a:xfrm rot="1405694">
            <a:off x="5157996" y="4325946"/>
            <a:ext cx="1070010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- 45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801546" y="2763341"/>
            <a:ext cx="1057653" cy="113034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2226967" flipV="1">
            <a:off x="4949572" y="4424670"/>
            <a:ext cx="897068" cy="21391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62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5911" y="531093"/>
            <a:ext cx="9812591" cy="1006536"/>
          </a:xfrm>
          <a:prstGeom prst="rect">
            <a:avLst/>
          </a:prstGeom>
        </p:spPr>
        <p:txBody>
          <a:bodyPr wrap="square" lIns="112883" tIns="56441" rIns="112883" bIns="5644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СТРУКТУРА </a:t>
            </a: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ПОСТУПЛЕНИЙ МЕЖБЮДЖЕТНЫХ </a:t>
            </a:r>
            <a:endParaRPr lang="ru-RU" sz="2900" b="1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ТРАНСФЕРТОВ ИЗ КРАЕВОГО </a:t>
            </a: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БЮДЖЕТА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73412187"/>
              </p:ext>
            </p:extLst>
          </p:nvPr>
        </p:nvGraphicFramePr>
        <p:xfrm>
          <a:off x="-1216793" y="1431193"/>
          <a:ext cx="48245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525490286"/>
              </p:ext>
            </p:extLst>
          </p:nvPr>
        </p:nvGraphicFramePr>
        <p:xfrm>
          <a:off x="2095575" y="1359185"/>
          <a:ext cx="48245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395817"/>
              </p:ext>
            </p:extLst>
          </p:nvPr>
        </p:nvGraphicFramePr>
        <p:xfrm>
          <a:off x="5371939" y="1359185"/>
          <a:ext cx="48245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498577"/>
              </p:ext>
            </p:extLst>
          </p:nvPr>
        </p:nvGraphicFramePr>
        <p:xfrm>
          <a:off x="1413662" y="5751673"/>
          <a:ext cx="8098737" cy="126433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366306"/>
                <a:gridCol w="1727875"/>
                <a:gridCol w="1800200"/>
                <a:gridCol w="1548172"/>
                <a:gridCol w="1656184"/>
              </a:tblGrid>
              <a:tr h="3151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ВСЕГО</a:t>
                      </a:r>
                      <a:endParaRPr lang="ru-RU" sz="16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Субсидии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Иная дотация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3296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2026 год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8 398,5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922,2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118,1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358,2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3296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2027 год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9 328,2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176,5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841,3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310,4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2899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2028 год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8 394,4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537,8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592,8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263,8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2347603" y="5080390"/>
            <a:ext cx="265136" cy="271647"/>
          </a:xfrm>
          <a:prstGeom prst="roundRect">
            <a:avLst/>
          </a:prstGeom>
          <a:solidFill>
            <a:srgbClr val="628C38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07843" y="5096598"/>
            <a:ext cx="265136" cy="272906"/>
          </a:xfrm>
          <a:prstGeom prst="roundRect">
            <a:avLst/>
          </a:prstGeom>
          <a:solidFill>
            <a:srgbClr val="33CCCC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15"/>
          <p:cNvSpPr txBox="1"/>
          <p:nvPr/>
        </p:nvSpPr>
        <p:spPr>
          <a:xfrm>
            <a:off x="2612739" y="5036110"/>
            <a:ext cx="1584176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ru-RU" sz="1600" b="1" dirty="0">
                <a:solidFill>
                  <a:srgbClr val="000000"/>
                </a:solidFill>
                <a:latin typeface="Arial Black" panose="020B0A04020102020204" pitchFamily="34" charset="0"/>
              </a:rPr>
              <a:t>Субвенции</a:t>
            </a:r>
          </a:p>
        </p:txBody>
      </p:sp>
      <p:sp>
        <p:nvSpPr>
          <p:cNvPr id="25" name="TextBox 15"/>
          <p:cNvSpPr txBox="1"/>
          <p:nvPr/>
        </p:nvSpPr>
        <p:spPr>
          <a:xfrm>
            <a:off x="4759871" y="5052948"/>
            <a:ext cx="2448272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ru-RU" sz="16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Субсидии</a:t>
            </a:r>
            <a:endParaRPr lang="ru-RU" sz="16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6838315" y="5032263"/>
            <a:ext cx="2448272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ru-RU" sz="1600" b="1" dirty="0">
                <a:solidFill>
                  <a:srgbClr val="000000"/>
                </a:solidFill>
                <a:latin typeface="Arial Black" panose="020B0A04020102020204" pitchFamily="34" charset="0"/>
              </a:rPr>
              <a:t>Иная дотация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96075" y="5067597"/>
            <a:ext cx="265136" cy="272906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5"/>
          <p:cNvSpPr txBox="1"/>
          <p:nvPr/>
        </p:nvSpPr>
        <p:spPr>
          <a:xfrm>
            <a:off x="1039715" y="1782101"/>
            <a:ext cx="1921632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2026 </a:t>
            </a:r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год</a:t>
            </a:r>
            <a:endParaRPr lang="ru-RU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1819" y="1791067"/>
            <a:ext cx="1921632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202</a:t>
            </a:r>
            <a:r>
              <a:rPr lang="en-US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год</a:t>
            </a:r>
            <a:endParaRPr lang="ru-RU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7640191" y="1791067"/>
            <a:ext cx="1749640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202</a:t>
            </a:r>
            <a:r>
              <a:rPr lang="en-US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395386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276762" y="37152"/>
            <a:ext cx="1267460" cy="375594"/>
          </a:xfrm>
          <a:prstGeom prst="rect">
            <a:avLst/>
          </a:prstGeom>
        </p:spPr>
        <p:txBody>
          <a:bodyPr wrap="square" lIns="112883" tIns="56441" rIns="112883" bIns="56441">
            <a:spAutoFit/>
          </a:bodyPr>
          <a:lstStyle/>
          <a:p>
            <a:r>
              <a:rPr lang="ru-RU" sz="17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17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9619" y="412746"/>
            <a:ext cx="9812591" cy="1037314"/>
          </a:xfrm>
          <a:prstGeom prst="rect">
            <a:avLst/>
          </a:prstGeom>
        </p:spPr>
        <p:txBody>
          <a:bodyPr wrap="square" lIns="112883" tIns="56441" rIns="112883" bIns="5644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ПРОГРАММНЫЕ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И НЕПРОГРАММНЫЕ НАПРАВЛЕНИЯ </a:t>
            </a: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ДЕЯТЕЛЬНОСТИ </a:t>
            </a:r>
            <a:endParaRPr lang="ru-RU" sz="2900" b="1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26840403"/>
              </p:ext>
            </p:extLst>
          </p:nvPr>
        </p:nvGraphicFramePr>
        <p:xfrm>
          <a:off x="-748741" y="1215169"/>
          <a:ext cx="4032448" cy="4185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26088615"/>
              </p:ext>
            </p:extLst>
          </p:nvPr>
        </p:nvGraphicFramePr>
        <p:xfrm>
          <a:off x="2563627" y="1143161"/>
          <a:ext cx="4032448" cy="4185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55979987"/>
              </p:ext>
            </p:extLst>
          </p:nvPr>
        </p:nvGraphicFramePr>
        <p:xfrm>
          <a:off x="5839991" y="1143161"/>
          <a:ext cx="4032448" cy="4185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548849"/>
              </p:ext>
            </p:extLst>
          </p:nvPr>
        </p:nvGraphicFramePr>
        <p:xfrm>
          <a:off x="799432" y="5355629"/>
          <a:ext cx="9000999" cy="170524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368151"/>
                <a:gridCol w="1620180"/>
                <a:gridCol w="2052228"/>
                <a:gridCol w="2016224"/>
                <a:gridCol w="1944216"/>
              </a:tblGrid>
              <a:tr h="756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ВСЕГО</a:t>
                      </a:r>
                      <a:endParaRPr lang="ru-RU" sz="16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Программные расходы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Непрограммные расходы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Условно утвержденные расходы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3296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2026 год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13 774,7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11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140,9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633,8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3296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2027 год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14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400,3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11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827,6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401,2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171,5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2899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2028 год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13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644,3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10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882,0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383,5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378,8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7136134" y="4827692"/>
            <a:ext cx="265136" cy="271647"/>
          </a:xfrm>
          <a:prstGeom prst="roundRect">
            <a:avLst/>
          </a:prstGeom>
          <a:solidFill>
            <a:srgbClr val="88A945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71739" y="4843900"/>
            <a:ext cx="265136" cy="272906"/>
          </a:xfrm>
          <a:prstGeom prst="roundRect">
            <a:avLst/>
          </a:prstGeom>
          <a:solidFill>
            <a:srgbClr val="33CCCC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15"/>
          <p:cNvSpPr txBox="1"/>
          <p:nvPr/>
        </p:nvSpPr>
        <p:spPr>
          <a:xfrm>
            <a:off x="7401271" y="4671553"/>
            <a:ext cx="2939220" cy="606427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ru-RU" sz="1600" b="1" dirty="0">
                <a:solidFill>
                  <a:srgbClr val="000000"/>
                </a:solidFill>
                <a:latin typeface="Arial Black" panose="020B0A04020102020204" pitchFamily="34" charset="0"/>
              </a:rPr>
              <a:t>Условно утвержденные </a:t>
            </a:r>
            <a:endParaRPr lang="ru-RU" sz="1600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fontAlgn="b"/>
            <a:r>
              <a:rPr lang="ru-RU" sz="16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расходы</a:t>
            </a:r>
            <a:endParaRPr lang="ru-RU" sz="16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15"/>
          <p:cNvSpPr txBox="1"/>
          <p:nvPr/>
        </p:nvSpPr>
        <p:spPr>
          <a:xfrm>
            <a:off x="3823767" y="4800250"/>
            <a:ext cx="3276364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ru-RU" sz="1600" b="1" dirty="0">
                <a:solidFill>
                  <a:srgbClr val="000000"/>
                </a:solidFill>
                <a:latin typeface="Arial Black" panose="020B0A04020102020204" pitchFamily="34" charset="0"/>
              </a:rPr>
              <a:t>Непрограммные расходы</a:t>
            </a:r>
          </a:p>
        </p:txBody>
      </p:sp>
      <p:sp>
        <p:nvSpPr>
          <p:cNvPr id="26" name="TextBox 15"/>
          <p:cNvSpPr txBox="1"/>
          <p:nvPr/>
        </p:nvSpPr>
        <p:spPr>
          <a:xfrm>
            <a:off x="429603" y="4815403"/>
            <a:ext cx="3070128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ru-RU" sz="1600" b="1" dirty="0">
                <a:solidFill>
                  <a:srgbClr val="000000"/>
                </a:solidFill>
                <a:latin typeface="Arial Black" panose="020B0A04020102020204" pitchFamily="34" charset="0"/>
              </a:rPr>
              <a:t>Программные расходы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7363" y="4850737"/>
            <a:ext cx="265136" cy="272906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43447" y="4275509"/>
            <a:ext cx="1921632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2026 </a:t>
            </a:r>
            <a:r>
              <a:rPr lang="ru-RU" sz="1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год</a:t>
            </a:r>
            <a:endParaRPr lang="ru-RU" sz="16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8399" y="4239505"/>
            <a:ext cx="1921632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</a:t>
            </a:r>
            <a:r>
              <a:rPr lang="en-US" sz="1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  <a:r>
              <a:rPr lang="ru-RU" sz="1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год</a:t>
            </a:r>
            <a:endParaRPr lang="ru-RU" sz="16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7618743" y="4239505"/>
            <a:ext cx="1749640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</a:t>
            </a:r>
            <a:r>
              <a:rPr lang="en-US" sz="1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  <a:r>
              <a:rPr lang="ru-RU" sz="1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5227923" y="3600399"/>
            <a:ext cx="1050358" cy="329428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ru-RU" sz="14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11 828</a:t>
            </a:r>
            <a:endParaRPr lang="ru-RU" sz="14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4305529" y="2222846"/>
            <a:ext cx="864096" cy="329428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ru-RU" sz="14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2 401</a:t>
            </a:r>
            <a:endParaRPr lang="ru-RU" sz="14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5274059" y="1656183"/>
            <a:ext cx="864096" cy="329428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ru-RU" sz="1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171</a:t>
            </a:r>
            <a:endParaRPr lang="ru-RU" sz="1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8504287" y="3595007"/>
            <a:ext cx="1050358" cy="329428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ru-RU" sz="14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10 882</a:t>
            </a:r>
            <a:endParaRPr lang="ru-RU" sz="14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7496175" y="2283557"/>
            <a:ext cx="864096" cy="329428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ru-RU" sz="14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2 383</a:t>
            </a:r>
            <a:endParaRPr lang="ru-RU" sz="14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extBox 15"/>
          <p:cNvSpPr txBox="1"/>
          <p:nvPr/>
        </p:nvSpPr>
        <p:spPr>
          <a:xfrm>
            <a:off x="8576295" y="1656183"/>
            <a:ext cx="864096" cy="329428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ru-RU" sz="1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379</a:t>
            </a:r>
            <a:endParaRPr lang="ru-RU" sz="1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155915" y="1800199"/>
            <a:ext cx="2023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155915" y="1800199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373981" y="1800199"/>
            <a:ext cx="2743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8373981" y="1800199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83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782" y="867891"/>
            <a:ext cx="9850216" cy="421761"/>
          </a:xfrm>
          <a:prstGeom prst="rect">
            <a:avLst/>
          </a:prstGeom>
          <a:effectLst/>
        </p:spPr>
        <p:txBody>
          <a:bodyPr wrap="square" lIns="112883" tIns="56441" rIns="112883" bIns="56441">
            <a:spAutoFit/>
          </a:bodyPr>
          <a:lstStyle/>
          <a:p>
            <a:pPr algn="ctr" defTabSz="106406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500" b="1" i="1" kern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Уважаемые жители города Комсомольска-на-Амуре!</a:t>
            </a:r>
            <a:r>
              <a:rPr lang="ru-RU" sz="2500" b="1" kern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593F66A-F29C-4F6F-BC86-62F7E915148E}"/>
              </a:ext>
            </a:extLst>
          </p:cNvPr>
          <p:cNvSpPr/>
          <p:nvPr/>
        </p:nvSpPr>
        <p:spPr>
          <a:xfrm>
            <a:off x="250715" y="1312824"/>
            <a:ext cx="9978331" cy="2453086"/>
          </a:xfrm>
          <a:prstGeom prst="rect">
            <a:avLst/>
          </a:prstGeom>
        </p:spPr>
        <p:txBody>
          <a:bodyPr wrap="square" lIns="112883" tIns="56441" rIns="112883" bIns="56441">
            <a:spAutoFit/>
          </a:bodyPr>
          <a:lstStyle/>
          <a:p>
            <a:pPr indent="554636" algn="just"/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Брошюра «Бюджет для граждан»  - упрощенная версия бюджета города Комсомольска-на-Амуре, объясняющая гражданам планы и деятельность органов местного самоуправления. </a:t>
            </a:r>
            <a:endParaRPr lang="en-US" sz="19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endParaRPr>
          </a:p>
          <a:p>
            <a:pPr indent="554636" algn="just"/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В брошюре «Бюджет для граждан» в доступной форме представлено описание доходов, расходов бюджета города и их структура, приоритетные направления бюджетной и налоговой политики, динамика основных параметров бюджета города,  показатели муниципальных программ города и другие вопросы.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15E6BD-5E1F-4CAD-B355-BBAE1C4479BC}"/>
              </a:ext>
            </a:extLst>
          </p:cNvPr>
          <p:cNvSpPr txBox="1"/>
          <p:nvPr/>
        </p:nvSpPr>
        <p:spPr>
          <a:xfrm>
            <a:off x="326509" y="3784958"/>
            <a:ext cx="9954858" cy="2176087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marL="352771" indent="-352771" algn="just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Брошюра «Бюджет для граждан» публикуется на сайтах:</a:t>
            </a:r>
          </a:p>
          <a:p>
            <a:pPr algn="just"/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      портал «Открытый бюджет города Комсомольска-на-Амуре» 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  <a:hlinkClick r:id="rId3"/>
              </a:rPr>
              <a:t>http://budget.kmscity.ru/portal/Menu/Page/371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;</a:t>
            </a:r>
          </a:p>
          <a:p>
            <a:pPr algn="just"/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      официальный сайт органов местного самоуправления города Комсомольска-на-Амуре в разделе сайта: Финансовая деятельность.</a:t>
            </a:r>
          </a:p>
          <a:p>
            <a:pPr marL="352771" indent="-352771" algn="just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Разработчиком брошюры «Бюджет для граждан» является Финансовое управление администрации города Комсомольска-на-Амуре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4798EC0-18D7-4C67-B47E-0324FA9ED69D}"/>
              </a:ext>
            </a:extLst>
          </p:cNvPr>
          <p:cNvSpPr txBox="1"/>
          <p:nvPr/>
        </p:nvSpPr>
        <p:spPr>
          <a:xfrm>
            <a:off x="212558" y="5935108"/>
            <a:ext cx="10068809" cy="991148"/>
          </a:xfrm>
          <a:prstGeom prst="rect">
            <a:avLst/>
          </a:prstGeom>
          <a:noFill/>
        </p:spPr>
        <p:txBody>
          <a:bodyPr wrap="square" lIns="112883" tIns="56441" rIns="112883" bIns="56441">
            <a:spAutoFit/>
          </a:bodyPr>
          <a:lstStyle/>
          <a:p>
            <a:pPr indent="446827" algn="just"/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Результатом публикации брошюры «Бюджет для граждан» является информированность граждан о бюджете города, приоритетных расходах бюджета, а также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использование брошюры в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учебных целях.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B3751BD-73B8-4748-95D3-E366822FD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247" y="63041"/>
            <a:ext cx="2137120" cy="80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6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1051458" y="0"/>
            <a:ext cx="8591339" cy="95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ПРОГРАММНАЯ СТРУКТУРА РАСХОДОВ</a:t>
            </a:r>
            <a:endParaRPr lang="ru-RU" altLang="ru-RU" sz="2900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727014"/>
              </p:ext>
            </p:extLst>
          </p:nvPr>
        </p:nvGraphicFramePr>
        <p:xfrm>
          <a:off x="136754" y="2151273"/>
          <a:ext cx="10078855" cy="5028180"/>
        </p:xfrm>
        <a:graphic>
          <a:graphicData uri="http://schemas.openxmlformats.org/drawingml/2006/table">
            <a:tbl>
              <a:tblPr/>
              <a:tblGrid>
                <a:gridCol w="63704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61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2063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(прогноз)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(прогноз)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(прогноз)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10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ПРОГРАММНЫЕ РАСХОДЫ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11 140,9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11 827,6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10 881,9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04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1. Обеспечение качества и доступности образования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8 814,9</a:t>
                      </a:r>
                      <a:endParaRPr kumimoji="0" lang="ru-RU" alt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9 667,1</a:t>
                      </a:r>
                      <a:endParaRPr kumimoji="0" lang="ru-RU" alt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8 767,6</a:t>
                      </a:r>
                      <a:endParaRPr kumimoji="0" lang="ru-RU" alt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138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Развитие  физической   культуры  и  спорта  в  городе Комсомольске-на-Амуре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393,6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390,6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405,8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55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alt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   дорожной    сети,   благоустройство     города Комсомольска-на-Амуре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703,1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582,3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568,4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559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4. </a:t>
                      </a:r>
                      <a:r>
                        <a:rPr kumimoji="0" lang="ru-RU" sz="1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Содействие  развитию  малого и среднего предпринимательства в городе Комсомольске-на-Амуре</a:t>
                      </a:r>
                      <a:endParaRPr kumimoji="0" lang="ru-RU" altLang="ru-RU" sz="1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05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 сельского  хозяйства  на  территории  города Комсомольска-на-Амуре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513677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Обеспечение  качественным  жильём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19,4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19,9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19,5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1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 технологий   цифрового   муниципалитета   и инфраструктуры связи в городе Комсомольске-на-Амуре</a:t>
                      </a:r>
                      <a:endParaRPr kumimoji="0" lang="ru-RU" altLang="ru-RU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7,4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5,4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45FCC87-75F6-498C-8BA6-E51B941800FB}"/>
              </a:ext>
            </a:extLst>
          </p:cNvPr>
          <p:cNvSpPr/>
          <p:nvPr/>
        </p:nvSpPr>
        <p:spPr>
          <a:xfrm>
            <a:off x="401702" y="1467197"/>
            <a:ext cx="9548960" cy="406083"/>
          </a:xfrm>
          <a:prstGeom prst="rect">
            <a:avLst/>
          </a:prstGeom>
        </p:spPr>
        <p:txBody>
          <a:bodyPr wrap="square" lIns="112591" tIns="56298" rIns="112591" bIns="56298">
            <a:spAutoFit/>
          </a:bodyPr>
          <a:lstStyle/>
          <a:p>
            <a:pPr algn="just" defTabSz="1125902"/>
            <a:endParaRPr lang="ru-RU" sz="1900" b="1" kern="0" dirty="0">
              <a:solidFill>
                <a:srgbClr val="000000"/>
              </a:solidFill>
              <a:cs typeface="Aharoni" panose="02010803020104030203" pitchFamily="2" charset="-79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0833" y="958886"/>
            <a:ext cx="101171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В 2026-2028 годах </a:t>
            </a:r>
            <a:r>
              <a:rPr lang="ru-RU" sz="22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на территории города</a:t>
            </a:r>
          </a:p>
          <a:p>
            <a:pPr algn="ctr"/>
            <a:r>
              <a:rPr lang="ru-RU" sz="22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 Комсомольска-на-Амуре </a:t>
            </a:r>
            <a:r>
              <a:rPr lang="ru-RU" sz="22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планируется  реализация </a:t>
            </a:r>
            <a:endParaRPr lang="ru-RU" sz="2200" b="1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  <a:sym typeface="Raleway"/>
            </a:endParaRPr>
          </a:p>
          <a:p>
            <a:pPr algn="ctr"/>
            <a:r>
              <a:rPr lang="ru-RU" sz="22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21 </a:t>
            </a:r>
            <a:r>
              <a:rPr lang="ru-RU" sz="22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муниципальной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176012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871439" y="119542"/>
            <a:ext cx="8532948" cy="91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ПРОГРАММНАЯ СТРУКТУРА РАСХОДОВ</a:t>
            </a: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322919"/>
              </p:ext>
            </p:extLst>
          </p:nvPr>
        </p:nvGraphicFramePr>
        <p:xfrm>
          <a:off x="133325" y="1215169"/>
          <a:ext cx="10085713" cy="5973005"/>
        </p:xfrm>
        <a:graphic>
          <a:graphicData uri="http://schemas.openxmlformats.org/drawingml/2006/table">
            <a:tbl>
              <a:tblPr/>
              <a:tblGrid>
                <a:gridCol w="62827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01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66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4057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(прогноз)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(прогноз)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(прогноз)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63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 общественной  безопасности  и   противодействие преступности на территории города Комсомольска-на-Амуре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8,8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6,7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6,3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04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9. Развитие муниципальной службы в городе Комсомольске-на-Амуре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37,7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18,4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16,9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980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Содействие  развитию и поддержка общественных объединений, некоммерческих организаций и инициатив гражданского общества в городе Комсомольске-на-Амуре 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69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11. Управление муниципальными финансами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13,0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15,9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6,6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 Развитие культуры в городе Комсомольске-на-Амуре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751,0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770,8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788,9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07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 Развитие молодёжной политики в городе Комсомольске-на-Амуре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156,1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142,4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146,1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5136770"/>
                  </a:ext>
                </a:extLst>
              </a:tr>
              <a:tr h="621527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14. Формирование   современной   городской  среды   на территории города Комсомольска-на-Амуре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12,1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9,3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8,7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1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 Управление и распоряжение муниципальным имуществом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35,1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26,7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25,2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45FCC87-75F6-498C-8BA6-E51B941800FB}"/>
              </a:ext>
            </a:extLst>
          </p:cNvPr>
          <p:cNvSpPr/>
          <p:nvPr/>
        </p:nvSpPr>
        <p:spPr>
          <a:xfrm>
            <a:off x="401702" y="1467197"/>
            <a:ext cx="9548960" cy="406083"/>
          </a:xfrm>
          <a:prstGeom prst="rect">
            <a:avLst/>
          </a:prstGeom>
        </p:spPr>
        <p:txBody>
          <a:bodyPr wrap="square" lIns="112591" tIns="56298" rIns="112591" bIns="56298">
            <a:spAutoFit/>
          </a:bodyPr>
          <a:lstStyle/>
          <a:p>
            <a:pPr algn="just" defTabSz="1125902"/>
            <a:endParaRPr lang="ru-RU" sz="1900" b="1" kern="0" dirty="0">
              <a:solidFill>
                <a:srgbClr val="000000"/>
              </a:solidFill>
              <a:cs typeface="Aharoni" panose="02010803020104030203" pitchFamily="2" charset="-79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173080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1404965" y="336805"/>
            <a:ext cx="8532948" cy="93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ПРОГРАММНАЯ СТРУКТУРА РАСХОДОВ</a:t>
            </a: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123282"/>
              </p:ext>
            </p:extLst>
          </p:nvPr>
        </p:nvGraphicFramePr>
        <p:xfrm>
          <a:off x="133325" y="1655889"/>
          <a:ext cx="10085713" cy="5062368"/>
        </p:xfrm>
        <a:graphic>
          <a:graphicData uri="http://schemas.openxmlformats.org/drawingml/2006/table">
            <a:tbl>
              <a:tblPr/>
              <a:tblGrid>
                <a:gridCol w="62827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01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66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3819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(прогноз)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(прогноз)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(прогноз)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36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 Развитие  международных  связей  и  туризма  в  городе Комсомольске-на-Амуре 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 Повышение          качества         жилищно-коммунального обслуживания населения города Комсомольска-на-Амуре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136,9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132,0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78,3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63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 Защита  населения  и территории города Комсомольска-на-Амуре от чрезвычайных ситуаций, обеспечение пожарной безопасности и безопасности людей на водных объектах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20,3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14,6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13,9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 Энергосбережение    и    повышение     энергетической эффективности в городе Комсомольске-на-Амуре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6,4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5,1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 Укрепление  общественного  здоровья  населения города Комсомольска-на-Амуре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8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 Улучшение  демографической   ситуации   в   городе Комсомольске-на-Амуре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22,2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17,5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17,1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45FCC87-75F6-498C-8BA6-E51B941800FB}"/>
              </a:ext>
            </a:extLst>
          </p:cNvPr>
          <p:cNvSpPr/>
          <p:nvPr/>
        </p:nvSpPr>
        <p:spPr>
          <a:xfrm>
            <a:off x="401702" y="1467197"/>
            <a:ext cx="9548960" cy="406083"/>
          </a:xfrm>
          <a:prstGeom prst="rect">
            <a:avLst/>
          </a:prstGeom>
        </p:spPr>
        <p:txBody>
          <a:bodyPr wrap="square" lIns="112591" tIns="56298" rIns="112591" bIns="56298">
            <a:spAutoFit/>
          </a:bodyPr>
          <a:lstStyle/>
          <a:p>
            <a:pPr algn="just" defTabSz="1125902"/>
            <a:endParaRPr lang="ru-RU" sz="1900" b="1" kern="0" dirty="0">
              <a:solidFill>
                <a:srgbClr val="000000"/>
              </a:solidFill>
              <a:cs typeface="Aharoni" panose="02010803020104030203" pitchFamily="2" charset="-79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267222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871437" y="180372"/>
            <a:ext cx="9079223" cy="93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НЕПРОГРАММНАЯ </a:t>
            </a: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СТРУКТУРА РАСХОДОВ</a:t>
            </a: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55768"/>
              </p:ext>
            </p:extLst>
          </p:nvPr>
        </p:nvGraphicFramePr>
        <p:xfrm>
          <a:off x="133325" y="1467197"/>
          <a:ext cx="10085713" cy="5547438"/>
        </p:xfrm>
        <a:graphic>
          <a:graphicData uri="http://schemas.openxmlformats.org/drawingml/2006/table">
            <a:tbl>
              <a:tblPr/>
              <a:tblGrid>
                <a:gridCol w="62827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01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66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4055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(прогноз)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(прогноз)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(прогноз)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359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НЕПРОГРАММНЫЕ РАСХОДЫ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2 633,8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2 401,2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2 383,5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Обеспечение деятельности органов местного самоуправления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1 156,8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1 113,8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1 106,1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Резервный фонд администрации города Комсомольска-на-Амуре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90,0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Выполнение прочих расходных обязательств города Комсомольска-на-Амуре, в том числе: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544,9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438,0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423,2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управление муниципальным имуществом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25,8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19,4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18,0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1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оценка недвижимости, признание прав и регулирование отношений по государственной и муниципальной собственности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67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расходы по хозяйственному обслуживанию органов местного самоуправления города Комсомольска-на-Амуре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156,7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149,4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152,0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58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реализация полномочий администрации города Комсомольска-на-Амуре в сфере строительства, реконструкции объектов муниципальной собственности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67,0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63,8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63,3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7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формирование и содержание муниципального архива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19,1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18,0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18,0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45FCC87-75F6-498C-8BA6-E51B941800FB}"/>
              </a:ext>
            </a:extLst>
          </p:cNvPr>
          <p:cNvSpPr/>
          <p:nvPr/>
        </p:nvSpPr>
        <p:spPr>
          <a:xfrm>
            <a:off x="401702" y="1467197"/>
            <a:ext cx="9548960" cy="406083"/>
          </a:xfrm>
          <a:prstGeom prst="rect">
            <a:avLst/>
          </a:prstGeom>
        </p:spPr>
        <p:txBody>
          <a:bodyPr wrap="square" lIns="112591" tIns="56298" rIns="112591" bIns="56298">
            <a:spAutoFit/>
          </a:bodyPr>
          <a:lstStyle/>
          <a:p>
            <a:pPr algn="just" defTabSz="1125902"/>
            <a:endParaRPr lang="ru-RU" sz="1900" b="1" kern="0" dirty="0">
              <a:solidFill>
                <a:srgbClr val="000000"/>
              </a:solidFill>
              <a:cs typeface="Aharoni" panose="02010803020104030203" pitchFamily="2" charset="-79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45408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871439" y="336805"/>
            <a:ext cx="9253028" cy="102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НЕПРОГРАММНАЯ </a:t>
            </a: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СТРУКТУРА РАСХОДОВ</a:t>
            </a: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714762"/>
              </p:ext>
            </p:extLst>
          </p:nvPr>
        </p:nvGraphicFramePr>
        <p:xfrm>
          <a:off x="133325" y="1655889"/>
          <a:ext cx="10085713" cy="4986008"/>
        </p:xfrm>
        <a:graphic>
          <a:graphicData uri="http://schemas.openxmlformats.org/drawingml/2006/table">
            <a:tbl>
              <a:tblPr/>
              <a:tblGrid>
                <a:gridCol w="62827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01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66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39400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(прогноз)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(прогноз)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(прогноз)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мероприятия по предупреждению и ликвидации последствий чрезвычайных ситуаций, гражданской обороне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66,3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62,3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61,7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периодические издания, учреждённые органами местного самоуправления города Комсомольска-на-Амуре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12,8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12,6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13,0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осуществление иных полномочий муниципального образования города Комсомольска-на-Амуре в соответствии с законодательством Российской Федерации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175,7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92,4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77,3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40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организация и ведение учётного процесса, бухгалтерского учёта в муниципальных учреждениях культуры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21,0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19,9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19,8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2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Осуществление отдельных государственных полномочий, переданных органам местного самоуправления и их администрирование, в рамках непрограммных расходов местного бюджета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842,1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844,4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849,2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45FCC87-75F6-498C-8BA6-E51B941800FB}"/>
              </a:ext>
            </a:extLst>
          </p:cNvPr>
          <p:cNvSpPr/>
          <p:nvPr/>
        </p:nvSpPr>
        <p:spPr>
          <a:xfrm>
            <a:off x="401702" y="1467197"/>
            <a:ext cx="9548960" cy="406083"/>
          </a:xfrm>
          <a:prstGeom prst="rect">
            <a:avLst/>
          </a:prstGeom>
        </p:spPr>
        <p:txBody>
          <a:bodyPr wrap="square" lIns="112591" tIns="56298" rIns="112591" bIns="56298">
            <a:spAutoFit/>
          </a:bodyPr>
          <a:lstStyle/>
          <a:p>
            <a:pPr algn="just" defTabSz="1125902"/>
            <a:endParaRPr lang="ru-RU" sz="1900" b="1" kern="0" dirty="0">
              <a:solidFill>
                <a:srgbClr val="000000"/>
              </a:solidFill>
              <a:cs typeface="Aharoni" panose="02010803020104030203" pitchFamily="2" charset="-79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92806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>
          <a:xfrm>
            <a:off x="7424167" y="4383521"/>
            <a:ext cx="720080" cy="252028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424167" y="4671553"/>
            <a:ext cx="720080" cy="252028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424167" y="4959585"/>
            <a:ext cx="720080" cy="252028"/>
          </a:xfrm>
          <a:prstGeom prst="roundRect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424167" y="5247617"/>
            <a:ext cx="720080" cy="252028"/>
          </a:xfrm>
          <a:prstGeom prst="roundRect">
            <a:avLst/>
          </a:prstGeom>
          <a:solidFill>
            <a:schemeClr val="accent4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424167" y="5535649"/>
            <a:ext cx="720080" cy="25202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424167" y="5823681"/>
            <a:ext cx="720080" cy="252028"/>
          </a:xfrm>
          <a:prstGeom prst="roundRect">
            <a:avLst/>
          </a:prstGeom>
          <a:solidFill>
            <a:schemeClr val="accent6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424167" y="6111713"/>
            <a:ext cx="720080" cy="25202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424167" y="6399745"/>
            <a:ext cx="720080" cy="25202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424167" y="6687777"/>
            <a:ext cx="720080" cy="252028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424167" y="6975809"/>
            <a:ext cx="720080" cy="252028"/>
          </a:xfrm>
          <a:prstGeom prst="round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424167" y="4059485"/>
            <a:ext cx="720080" cy="25202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8386626" y="4383521"/>
            <a:ext cx="720080" cy="252028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8386626" y="4671553"/>
            <a:ext cx="720080" cy="252028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8386626" y="4959585"/>
            <a:ext cx="720080" cy="252028"/>
          </a:xfrm>
          <a:prstGeom prst="roundRect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8386626" y="5247617"/>
            <a:ext cx="720080" cy="252028"/>
          </a:xfrm>
          <a:prstGeom prst="roundRect">
            <a:avLst/>
          </a:prstGeom>
          <a:solidFill>
            <a:schemeClr val="accent4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8386626" y="5535649"/>
            <a:ext cx="720080" cy="25202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8386626" y="5823681"/>
            <a:ext cx="720080" cy="252028"/>
          </a:xfrm>
          <a:prstGeom prst="roundRect">
            <a:avLst/>
          </a:prstGeom>
          <a:solidFill>
            <a:schemeClr val="accent6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386626" y="6111713"/>
            <a:ext cx="720080" cy="25202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8386626" y="6399745"/>
            <a:ext cx="720080" cy="25202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8386626" y="6687777"/>
            <a:ext cx="720080" cy="252028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8386626" y="6975809"/>
            <a:ext cx="720080" cy="252028"/>
          </a:xfrm>
          <a:prstGeom prst="round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8396275" y="4059485"/>
            <a:ext cx="720080" cy="25202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9296375" y="5823681"/>
            <a:ext cx="720080" cy="252028"/>
          </a:xfrm>
          <a:prstGeom prst="roundRect">
            <a:avLst/>
          </a:prstGeom>
          <a:solidFill>
            <a:schemeClr val="accent6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9296375" y="5535649"/>
            <a:ext cx="720080" cy="25202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9296375" y="6111713"/>
            <a:ext cx="720080" cy="25202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9296375" y="6399745"/>
            <a:ext cx="720080" cy="25202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9296375" y="6687777"/>
            <a:ext cx="720080" cy="252028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9296375" y="6975809"/>
            <a:ext cx="720080" cy="252028"/>
          </a:xfrm>
          <a:prstGeom prst="round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9296375" y="5247617"/>
            <a:ext cx="720080" cy="252028"/>
          </a:xfrm>
          <a:prstGeom prst="roundRect">
            <a:avLst/>
          </a:prstGeom>
          <a:solidFill>
            <a:schemeClr val="accent4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9296375" y="4959585"/>
            <a:ext cx="720080" cy="252028"/>
          </a:xfrm>
          <a:prstGeom prst="roundRect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9296375" y="4671553"/>
            <a:ext cx="720080" cy="252028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9296375" y="4383521"/>
            <a:ext cx="720080" cy="252028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9296375" y="4059485"/>
            <a:ext cx="720080" cy="25202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283241964"/>
              </p:ext>
            </p:extLst>
          </p:nvPr>
        </p:nvGraphicFramePr>
        <p:xfrm>
          <a:off x="1785249" y="58941"/>
          <a:ext cx="5206870" cy="515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061495637"/>
              </p:ext>
            </p:extLst>
          </p:nvPr>
        </p:nvGraphicFramePr>
        <p:xfrm>
          <a:off x="5169625" y="0"/>
          <a:ext cx="5214213" cy="527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91810"/>
              </p:ext>
            </p:extLst>
          </p:nvPr>
        </p:nvGraphicFramePr>
        <p:xfrm>
          <a:off x="501647" y="3987477"/>
          <a:ext cx="9694828" cy="324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6380"/>
                <a:gridCol w="1011634"/>
                <a:gridCol w="885180"/>
                <a:gridCol w="101163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2026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2027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2028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>
                        <a:lnSpc>
                          <a:spcPts val="1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9,9%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8,2%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8,6%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>
                        <a:lnSpc>
                          <a:spcPts val="1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1,0%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0,9%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1,0%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>
                        <a:lnSpc>
                          <a:spcPts val="1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6,3%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5,7%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6,1%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>
                        <a:lnSpc>
                          <a:spcPts val="1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5,4%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4,1%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4,0%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>
                        <a:lnSpc>
                          <a:spcPts val="1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67,4%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71,1%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69,6%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>
                        <a:lnSpc>
                          <a:spcPts val="1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4,4%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4,3%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4,7%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>
                        <a:lnSpc>
                          <a:spcPts val="1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2,2%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2,4%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2,5%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>
                        <a:lnSpc>
                          <a:spcPts val="1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3,2%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3,1%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3,4%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>
                        <a:lnSpc>
                          <a:spcPts val="1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0,1%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0,1%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0,1%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>
                        <a:lnSpc>
                          <a:spcPts val="1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0,1%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0,1%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0" dirty="0" smtClean="0">
                          <a:latin typeface="Arial Black" panose="020B0A04020102020204" pitchFamily="34" charset="0"/>
                        </a:rPr>
                        <a:t>0,03%</a:t>
                      </a:r>
                      <a:endParaRPr lang="ru-RU" sz="1400" b="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9619" y="243061"/>
            <a:ext cx="9812591" cy="575649"/>
          </a:xfrm>
          <a:prstGeom prst="rect">
            <a:avLst/>
          </a:prstGeom>
        </p:spPr>
        <p:txBody>
          <a:bodyPr wrap="square" lIns="112883" tIns="56441" rIns="112883" bIns="5644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ДОЛЯ ОТРАСЛЕЙ В СТРУКТУРЕ РАСХОДОВ</a:t>
            </a:r>
            <a:endParaRPr lang="ru-RU" sz="3000" b="1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23500453"/>
              </p:ext>
            </p:extLst>
          </p:nvPr>
        </p:nvGraphicFramePr>
        <p:xfrm>
          <a:off x="-1576833" y="37152"/>
          <a:ext cx="5184576" cy="5212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0" name="Прямоугольник 9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295773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1152774" y="167616"/>
            <a:ext cx="8483327" cy="63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ОТРАСЛЕВАЯ СТРУКТУРА РАСХОДОВ</a:t>
            </a:r>
            <a:endParaRPr lang="ru-RU" altLang="ru-RU" sz="2900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646722"/>
              </p:ext>
            </p:extLst>
          </p:nvPr>
        </p:nvGraphicFramePr>
        <p:xfrm>
          <a:off x="404617" y="747117"/>
          <a:ext cx="9747476" cy="6498303"/>
        </p:xfrm>
        <a:graphic>
          <a:graphicData uri="http://schemas.openxmlformats.org/drawingml/2006/table">
            <a:tbl>
              <a:tblPr/>
              <a:tblGrid>
                <a:gridCol w="42141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62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249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2068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kumimoji="0" lang="ru-RU" altLang="ru-RU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16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(прогноз)</a:t>
                      </a:r>
                      <a:endParaRPr kumimoji="0" lang="ru-RU" altLang="ru-RU" sz="16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(прогноз)</a:t>
                      </a:r>
                      <a:endParaRPr kumimoji="0" lang="ru-RU" altLang="ru-RU" sz="16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(прогноз)</a:t>
                      </a:r>
                      <a:endParaRPr kumimoji="0" lang="ru-RU" altLang="ru-RU" sz="16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97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ВСЕГО РАСХОДОВ</a:t>
                      </a:r>
                      <a:endParaRPr kumimoji="0" lang="ru-RU" altLang="ru-RU" sz="1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13 774,7</a:t>
                      </a:r>
                      <a:endParaRPr kumimoji="0" lang="ru-RU" alt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14 400,3</a:t>
                      </a:r>
                      <a:endParaRPr kumimoji="0" lang="ru-RU" altLang="ru-RU" sz="1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13 644,3</a:t>
                      </a:r>
                      <a:endParaRPr kumimoji="0" lang="ru-RU" alt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400">
                <a:tc>
                  <a:txBody>
                    <a:bodyPr/>
                    <a:lstStyle/>
                    <a:p>
                      <a:pPr marL="400050" marR="0" lvl="0" indent="-400050" algn="just" defTabSz="914400" rtl="0" eaLnBrk="0" fontAlgn="base" latinLnBrk="0" hangingPunct="0">
                        <a:lnSpc>
                          <a:spcPts val="2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romanUcPeriod"/>
                        <a:tabLst/>
                      </a:pP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Итого расходов по отраслям,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2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 том числе: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13 774,7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14 228,8</a:t>
                      </a:r>
                      <a:endParaRPr kumimoji="0" lang="ru-RU" alt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13 265,5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8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1. Общегосударственные расходы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1 366,7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1 165,9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1 142,4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068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2. </a:t>
                      </a: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Национальная    безопасность     и  правоохранительная деятельность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145,2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134,4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133,1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881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Национальная экономика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863,7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817,2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805,6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33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Жилищно-коммунальное хозяйство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740,2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584,6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527,1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004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Образование</a:t>
                      </a:r>
                      <a:endParaRPr kumimoji="0" lang="ru-RU" altLang="ru-RU" sz="1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9 282,6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10 119,6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9 238,2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39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Культура, кинематография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601,7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616,6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619,4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5136770"/>
                  </a:ext>
                </a:extLst>
              </a:tr>
              <a:tr h="3711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Социальная политика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310,6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328,6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332,0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6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Физическая культура и спорт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439,7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434,8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449,7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9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 Средства массовой информации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12,8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12,6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12,9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10.Обслуживание          государственного (муниципального) долга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11,5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14,5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5,1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8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II.</a:t>
                      </a: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Условно утверждённые расходы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171,5</a:t>
                      </a:r>
                      <a:endParaRPr kumimoji="0" lang="ru-RU" alt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378,8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45FCC87-75F6-498C-8BA6-E51B941800FB}"/>
              </a:ext>
            </a:extLst>
          </p:cNvPr>
          <p:cNvSpPr/>
          <p:nvPr/>
        </p:nvSpPr>
        <p:spPr>
          <a:xfrm>
            <a:off x="401702" y="1467197"/>
            <a:ext cx="9548960" cy="406083"/>
          </a:xfrm>
          <a:prstGeom prst="rect">
            <a:avLst/>
          </a:prstGeom>
        </p:spPr>
        <p:txBody>
          <a:bodyPr wrap="square" lIns="112591" tIns="56298" rIns="112591" bIns="56298">
            <a:spAutoFit/>
          </a:bodyPr>
          <a:lstStyle/>
          <a:p>
            <a:pPr algn="just" defTabSz="1125902"/>
            <a:endParaRPr lang="ru-RU" sz="1900" b="1" kern="0" dirty="0">
              <a:solidFill>
                <a:srgbClr val="000000"/>
              </a:solidFill>
              <a:cs typeface="Aharoni" panose="02010803020104030203" pitchFamily="2" charset="-79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391588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7" y="2007257"/>
            <a:ext cx="651672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03387" y="88039"/>
            <a:ext cx="9158418" cy="560260"/>
          </a:xfrm>
          <a:prstGeom prst="rect">
            <a:avLst/>
          </a:prstGeom>
        </p:spPr>
        <p:txBody>
          <a:bodyPr wrap="square" lIns="112883" tIns="56441" rIns="112883" bIns="56441">
            <a:spAutoFit/>
          </a:bodyPr>
          <a:lstStyle/>
          <a:p>
            <a:pPr algn="ctr"/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ОБЩЕСТВЕННО ЗНАЧИМЫЕ ПРОЕКТЫ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818" y="495089"/>
            <a:ext cx="9686209" cy="1283535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    </a:t>
            </a:r>
            <a:r>
              <a:rPr lang="ru-RU" sz="1900" b="1" i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Все </a:t>
            </a:r>
            <a:r>
              <a:rPr lang="ru-RU" sz="1900" b="1" i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национальные проекты, </a:t>
            </a:r>
            <a:r>
              <a:rPr lang="ru-RU" sz="1900" b="1" i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планируемые к реализации </a:t>
            </a:r>
            <a:r>
              <a:rPr lang="ru-RU" sz="1900" b="1" i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на территории города Комсомольска-на-Амуре являются общественно значимыми  проектами. Они разработаны для решения важнейших проблем и улучшения качества жизни граждан.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966188"/>
              </p:ext>
            </p:extLst>
          </p:nvPr>
        </p:nvGraphicFramePr>
        <p:xfrm>
          <a:off x="183867" y="1899245"/>
          <a:ext cx="9887160" cy="522786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510181"/>
                <a:gridCol w="6192688"/>
                <a:gridCol w="1080120"/>
                <a:gridCol w="1080120"/>
                <a:gridCol w="1024051"/>
              </a:tblGrid>
              <a:tr h="582751"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(прогноз)</a:t>
                      </a:r>
                      <a:endParaRPr kumimoji="0" lang="ru-RU" altLang="ru-RU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7" marR="106307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(прогноз)</a:t>
                      </a:r>
                      <a:endParaRPr kumimoji="0" lang="ru-RU" altLang="ru-RU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7" marR="106307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(прогноз)</a:t>
                      </a:r>
                      <a:endParaRPr kumimoji="0" lang="ru-RU" altLang="ru-RU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7" marR="106307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3889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alt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507,7</a:t>
                      </a:r>
                      <a:endParaRPr kumimoji="0" lang="ru-RU" alt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508,7</a:t>
                      </a:r>
                      <a:endParaRPr kumimoji="0" lang="ru-RU" alt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495,81</a:t>
                      </a:r>
                      <a:endParaRPr kumimoji="0" lang="ru-RU" alt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15937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endParaRPr kumimoji="0" lang="ru-RU" altLang="ru-RU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Национальный проект «Молодёжь и дети»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Региональный проект «Педагоги и наставники»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(предусмотрены расходы на обеспечение деятельности советников директора по взаимодействию с детскими общественными объединениями  общеобразовательных организациях, а также  денежное вознаграждение за классное руководство педагогическим работникам)</a:t>
                      </a:r>
                      <a:endParaRPr kumimoji="0" lang="ru-RU" alt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191,9</a:t>
                      </a:r>
                      <a:endParaRPr kumimoji="0" lang="ru-RU" alt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192,8</a:t>
                      </a:r>
                      <a:endParaRPr kumimoji="0" lang="ru-RU" alt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192,8</a:t>
                      </a:r>
                      <a:endParaRPr kumimoji="0" lang="ru-RU" alt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5827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endParaRPr kumimoji="0" lang="ru-RU" altLang="ru-RU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Национальный проект «Инфраструктура для жизни»</a:t>
                      </a:r>
                      <a:r>
                        <a:rPr kumimoji="0" lang="ru-RU" alt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315,8</a:t>
                      </a:r>
                      <a:endParaRPr kumimoji="0" lang="ru-RU" alt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315,9</a:t>
                      </a:r>
                      <a:endParaRPr kumimoji="0" lang="ru-RU" alt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303,01</a:t>
                      </a:r>
                      <a:endParaRPr kumimoji="0" lang="ru-RU" alt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7765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2.1</a:t>
                      </a:r>
                      <a:endParaRPr kumimoji="0" lang="ru-RU" altLang="ru-RU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Региональный проект «Региональная и местная дорожная сеть» </a:t>
                      </a:r>
                      <a:r>
                        <a:rPr kumimoji="0" lang="ru-RU" alt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(предусмотрены расходы на ремонт  объектов дорожной сети, находящихся в муниципальной собственности)</a:t>
                      </a:r>
                      <a:endParaRPr kumimoji="0" lang="ru-RU" alt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303,0</a:t>
                      </a:r>
                      <a:endParaRPr kumimoji="0" lang="ru-RU" altLang="ru-RU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303,0</a:t>
                      </a:r>
                      <a:endParaRPr kumimoji="0" lang="ru-RU" altLang="ru-RU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303,0</a:t>
                      </a:r>
                      <a:endParaRPr kumimoji="0" lang="ru-RU" altLang="ru-RU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12237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2.2</a:t>
                      </a:r>
                      <a:endParaRPr kumimoji="0" lang="ru-RU" altLang="ru-RU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Региональный проект «Модернизация коммунальной инфраструктуры»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(предусмотрены расходы на строительно - монтажные работы по объекту «Реконструкция канализации в городе Комсомольске-на-Амуре»)</a:t>
                      </a:r>
                      <a:endParaRPr kumimoji="0" lang="ru-RU" alt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12,8</a:t>
                      </a:r>
                      <a:endParaRPr kumimoji="0" lang="ru-RU" altLang="ru-RU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12,9</a:t>
                      </a:r>
                      <a:endParaRPr kumimoji="0" lang="ru-RU" altLang="ru-RU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0,01</a:t>
                      </a:r>
                      <a:endParaRPr kumimoji="0" lang="ru-RU" altLang="ru-RU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175024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7" y="3915469"/>
            <a:ext cx="4140460" cy="2772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34666" y="368169"/>
            <a:ext cx="9793088" cy="1498979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algn="ctr"/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ДОЛГОВАЯ НАГРУЗКА НА БЮДЖЕТ </a:t>
            </a:r>
            <a:endParaRPr lang="ru-RU" sz="2900" b="1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  <a:p>
            <a:pPr algn="ctr"/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ГОРОДА КОМСОМОЛЬСКА-НА-АМУРЕ</a:t>
            </a:r>
          </a:p>
          <a:p>
            <a:pPr algn="ctr"/>
            <a:endParaRPr lang="ru-RU" sz="3000" b="1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666" y="1431193"/>
            <a:ext cx="9793088" cy="2237643"/>
          </a:xfrm>
          <a:prstGeom prst="rect">
            <a:avLst/>
          </a:prstGeom>
        </p:spPr>
        <p:txBody>
          <a:bodyPr wrap="square" lIns="112883" tIns="56441" rIns="112883" bIns="56441">
            <a:spAutoFit/>
          </a:bodyPr>
          <a:lstStyle/>
          <a:p>
            <a:pPr algn="ctr"/>
            <a:endParaRPr lang="ru-RU" sz="1600" b="1" i="1" dirty="0" smtClean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  <a:cs typeface="Calibri Light" panose="020F0302020204030204" pitchFamily="34" charset="0"/>
            </a:endParaRPr>
          </a:p>
          <a:p>
            <a:pPr algn="just"/>
            <a:r>
              <a:rPr lang="ru-RU" sz="2100" b="1" i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По </a:t>
            </a:r>
            <a:r>
              <a:rPr lang="ru-RU" sz="2100" b="1" i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состоянию на </a:t>
            </a:r>
            <a:r>
              <a:rPr lang="ru-RU" sz="2100" b="1" i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1 января 2027 </a:t>
            </a:r>
            <a:r>
              <a:rPr lang="ru-RU" sz="2100" b="1" i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года </a:t>
            </a:r>
            <a:r>
              <a:rPr lang="ru-RU" sz="2100" b="1" i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долговые обязательства по бюджетному кредиту составят </a:t>
            </a:r>
            <a:r>
              <a:rPr lang="ru-RU" sz="2100" b="1" i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1 млрд </a:t>
            </a:r>
            <a:r>
              <a:rPr lang="ru-RU" sz="2100" b="1" i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451 </a:t>
            </a:r>
            <a:r>
              <a:rPr lang="ru-RU" sz="2100" b="1" i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млн рублей, его погашение предусмотрено в соответствии с графиками до 2028 и 2029 годов </a:t>
            </a:r>
            <a:r>
              <a:rPr lang="ru-RU" sz="2100" b="1" i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по 138,7 млн рублей ежегодно.</a:t>
            </a:r>
          </a:p>
          <a:p>
            <a:pPr algn="just"/>
            <a:endParaRPr lang="ru-RU" sz="2000" b="1" i="1" dirty="0" smtClean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  <a:cs typeface="Calibri Light" panose="020F0302020204030204" pitchFamily="34" charset="0"/>
            </a:endParaRPr>
          </a:p>
          <a:p>
            <a:pPr algn="just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109523"/>
              </p:ext>
            </p:extLst>
          </p:nvPr>
        </p:nvGraphicFramePr>
        <p:xfrm>
          <a:off x="228254" y="3411413"/>
          <a:ext cx="9865097" cy="316382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492389"/>
                <a:gridCol w="2345241"/>
                <a:gridCol w="1831415"/>
                <a:gridCol w="2196052"/>
              </a:tblGrid>
              <a:tr h="8280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kumimoji="0" lang="ru-RU" altLang="ru-RU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01.01.2027</a:t>
                      </a:r>
                      <a:endParaRPr kumimoji="0" lang="ru-RU" altLang="ru-RU" sz="17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01.01.2028</a:t>
                      </a:r>
                      <a:endParaRPr kumimoji="0" lang="ru-RU" altLang="ru-RU" sz="17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01.01.2029</a:t>
                      </a:r>
                      <a:endParaRPr kumimoji="0" lang="ru-RU" altLang="ru-RU" sz="17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63415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долговые обязательства,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1 491,5</a:t>
                      </a:r>
                      <a:endParaRPr kumimoji="0" lang="ru-RU" alt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1 352,8</a:t>
                      </a:r>
                      <a:endParaRPr kumimoji="0" lang="ru-RU" alt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1 174,1</a:t>
                      </a:r>
                      <a:endParaRPr kumimoji="0" lang="ru-RU" alt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64778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Долговые обязательства по бюджетному кредиту</a:t>
                      </a:r>
                      <a:endParaRPr kumimoji="0" lang="ru-RU" alt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1 451,5</a:t>
                      </a:r>
                      <a:endParaRPr kumimoji="0" lang="ru-RU" alt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1 312,8</a:t>
                      </a:r>
                      <a:endParaRPr kumimoji="0" lang="ru-RU" alt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1 174,1</a:t>
                      </a:r>
                      <a:endParaRPr kumimoji="0" lang="ru-RU" alt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102231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Муниципальные займы, осуществляемые путем выпуска муниципальных ценных бумаг</a:t>
                      </a:r>
                      <a:endParaRPr kumimoji="0" lang="ru-RU" alt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40,0</a:t>
                      </a:r>
                      <a:endParaRPr kumimoji="0" lang="ru-RU" alt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40,0</a:t>
                      </a:r>
                      <a:endParaRPr kumimoji="0" lang="ru-RU" alt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222228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31" y="819125"/>
            <a:ext cx="10009112" cy="1037314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ПОВЫШЕНИЕ ФИНАНСОВОЙ ГРАМОТНОСТИ НАСЕЛЕНИЯ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1429" y="2307068"/>
            <a:ext cx="228035" cy="390983"/>
          </a:xfrm>
          <a:prstGeom prst="rect">
            <a:avLst/>
          </a:prstGeom>
          <a:noFill/>
        </p:spPr>
        <p:txBody>
          <a:bodyPr wrap="none" lIns="112883" tIns="56441" rIns="112883" bIns="56441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3519" y="2095219"/>
            <a:ext cx="9650374" cy="1283535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algn="just"/>
            <a:r>
              <a:rPr lang="ru-RU" sz="1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органов местного самоуправления регулярно </a:t>
            </a:r>
            <a:r>
              <a:rPr lang="ru-RU" sz="1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 </a:t>
            </a:r>
            <a:r>
              <a:rPr lang="ru-RU" sz="1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1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грамотности, </a:t>
            </a:r>
            <a:r>
              <a:rPr lang="ru-RU" sz="1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публикуются </a:t>
            </a:r>
            <a:r>
              <a:rPr lang="ru-RU" sz="1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социальных сетях «Одноклассники», «ВКонтакте</a:t>
            </a:r>
            <a:r>
              <a:rPr lang="ru-RU" sz="1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С актуальной информацией о бюджете города можно ознакомиться на ключевых ресурсах.</a:t>
            </a:r>
            <a:endParaRPr lang="ru-RU" sz="19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7557" y="2736987"/>
            <a:ext cx="228035" cy="390983"/>
          </a:xfrm>
          <a:prstGeom prst="rect">
            <a:avLst/>
          </a:prstGeom>
          <a:noFill/>
        </p:spPr>
        <p:txBody>
          <a:bodyPr wrap="none" lIns="112883" tIns="56441" rIns="112883" bIns="56441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1" y="4649856"/>
            <a:ext cx="1720782" cy="211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0057" y="3600145"/>
            <a:ext cx="2755008" cy="852648"/>
          </a:xfrm>
          <a:prstGeom prst="rect">
            <a:avLst/>
          </a:prstGeom>
          <a:noFill/>
        </p:spPr>
        <p:txBody>
          <a:bodyPr wrap="none" lIns="112883" tIns="56441" rIns="112883" bIns="56441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«Открытый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Комсомольска-на-Амуре»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85464" y="3666484"/>
            <a:ext cx="2632342" cy="719970"/>
          </a:xfrm>
          <a:prstGeom prst="roundRect">
            <a:avLst/>
          </a:prstGeom>
          <a:solidFill>
            <a:srgbClr val="F2F4F8">
              <a:alpha val="0"/>
            </a:srgb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83" tIns="56441" rIns="112883" bIns="56441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975" y="4649855"/>
            <a:ext cx="1746203" cy="211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43731" y="3651515"/>
            <a:ext cx="2996259" cy="768010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администрации</a:t>
            </a:r>
          </a:p>
          <a:p>
            <a:pPr algn="ctr">
              <a:lnSpc>
                <a:spcPts val="17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</a:t>
            </a:r>
          </a:p>
          <a:p>
            <a:pPr algn="ctr">
              <a:lnSpc>
                <a:spcPts val="17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Комсомольска-на-Амуре»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96640" y="3665168"/>
            <a:ext cx="2268325" cy="574337"/>
          </a:xfrm>
          <a:prstGeom prst="roundRect">
            <a:avLst/>
          </a:prstGeom>
          <a:solidFill>
            <a:srgbClr val="F2F4F8">
              <a:alpha val="0"/>
            </a:srgb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83" tIns="56441" rIns="112883" bIns="56441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991" y="4635413"/>
            <a:ext cx="1720782" cy="213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91" y="4649855"/>
            <a:ext cx="1727024" cy="211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39200" y="3791484"/>
            <a:ext cx="1522364" cy="375594"/>
          </a:xfrm>
          <a:prstGeom prst="rect">
            <a:avLst/>
          </a:prstGeom>
          <a:noFill/>
        </p:spPr>
        <p:txBody>
          <a:bodyPr wrap="none" lIns="112883" tIns="56441" rIns="112883" bIns="56441" rtlCol="0">
            <a:spAutoFit/>
          </a:bodyPr>
          <a:lstStyle/>
          <a:p>
            <a:pPr algn="ctr"/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«ВКонтакте»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15513" y="3712455"/>
            <a:ext cx="2030580" cy="375594"/>
          </a:xfrm>
          <a:prstGeom prst="rect">
            <a:avLst/>
          </a:prstGeom>
          <a:noFill/>
        </p:spPr>
        <p:txBody>
          <a:bodyPr wrap="none" lIns="112883" tIns="56441" rIns="112883" bIns="56441" rtlCol="0">
            <a:spAutoFit/>
          </a:bodyPr>
          <a:lstStyle/>
          <a:p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«Одноклассники»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1390" y="3666484"/>
            <a:ext cx="2632342" cy="719970"/>
          </a:xfrm>
          <a:prstGeom prst="roundRect">
            <a:avLst/>
          </a:prstGeom>
          <a:solidFill>
            <a:srgbClr val="F2F4F8">
              <a:alpha val="0"/>
            </a:srgbClr>
          </a:solidFill>
          <a:ln w="317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83" tIns="56441" rIns="112883" bIns="56441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29268" y="3723023"/>
            <a:ext cx="1532296" cy="453031"/>
          </a:xfrm>
          <a:prstGeom prst="roundRect">
            <a:avLst/>
          </a:prstGeom>
          <a:solidFill>
            <a:srgbClr val="F2F4F8">
              <a:alpha val="0"/>
            </a:srgb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83" tIns="56441" rIns="112883" bIns="56441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3" y="0"/>
            <a:ext cx="2149451" cy="8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497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C75785-F527-4627-B0FB-379405E54801}"/>
              </a:ext>
            </a:extLst>
          </p:cNvPr>
          <p:cNvSpPr txBox="1"/>
          <p:nvPr/>
        </p:nvSpPr>
        <p:spPr>
          <a:xfrm>
            <a:off x="1811299" y="777460"/>
            <a:ext cx="7305056" cy="742362"/>
          </a:xfrm>
          <a:prstGeom prst="rect">
            <a:avLst/>
          </a:prstGeom>
          <a:noFill/>
        </p:spPr>
        <p:txBody>
          <a:bodyPr wrap="square" lIns="112883" tIns="56441" rIns="112883" bIns="56441" rtlCol="0" anchor="ctr">
            <a:spAutoFit/>
          </a:bodyPr>
          <a:lstStyle/>
          <a:p>
            <a:pPr algn="ctr">
              <a:lnSpc>
                <a:spcPts val="4938"/>
              </a:lnSpc>
            </a:pPr>
            <a:r>
              <a:rPr lang="ru-RU" sz="3000" b="1" i="1" kern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ГЛОССАРИЙ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363" y="1575209"/>
            <a:ext cx="10009112" cy="5243594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algn="just">
              <a:lnSpc>
                <a:spcPts val="2469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Бюджет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муниципального образования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</a:p>
          <a:p>
            <a:pPr algn="just">
              <a:lnSpc>
                <a:spcPts val="2469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Доходы бюджета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- поступающие в бюджет денежные средства, за исключением средств, являющихся в соответствии с Бюджетным кодексом РФ источниками финансирования дефицита бюджета.</a:t>
            </a:r>
          </a:p>
          <a:p>
            <a:pPr algn="just">
              <a:lnSpc>
                <a:spcPts val="2469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Расходы бюджета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- выплачиваемые из бюджета денежные средства, за исключением средств, являющихся в соответствии с Бюджетным кодексом РФ источниками финансирования дефицита бюджета.</a:t>
            </a:r>
          </a:p>
          <a:p>
            <a:pPr algn="just">
              <a:lnSpc>
                <a:spcPts val="2469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Сбалансированный бюджет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– равенство доходов и расходов бюджета.</a:t>
            </a:r>
          </a:p>
          <a:p>
            <a:pPr algn="just">
              <a:lnSpc>
                <a:spcPts val="2469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Дефицит бюджета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- превышение расходов бюджета над его доходами.</a:t>
            </a:r>
          </a:p>
          <a:p>
            <a:pPr algn="just">
              <a:lnSpc>
                <a:spcPts val="2469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Профицит бюджета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-профицит бюджета - превышение доходов бюджета над его расходами.</a:t>
            </a:r>
          </a:p>
          <a:p>
            <a:pPr algn="just">
              <a:lnSpc>
                <a:spcPts val="2469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Межбюджетные трансферты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Федерации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B3751BD-73B8-4748-95D3-E366822FD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47" y="63041"/>
            <a:ext cx="2137120" cy="80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1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2721" y="0"/>
            <a:ext cx="10369152" cy="1314313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algn="ctr"/>
            <a:r>
              <a:rPr lang="ru-RU" sz="26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ПУБЛИЧНЫЕ СЛУШАНИЯ ПО ПРОЕКТУ БЮДЖЕТА ГОРОДА КОМСОМОЛЬСКА-НА-АМУРЕ НА 2026 ГОД И ПЛАНОВЫЙ ПЕРИОД 2027 И 2028 ГОДОВ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9" y="2583321"/>
            <a:ext cx="3492388" cy="2668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2"/>
          <p:cNvSpPr txBox="1">
            <a:spLocks noChangeArrowheads="1"/>
          </p:cNvSpPr>
          <p:nvPr/>
        </p:nvSpPr>
        <p:spPr bwMode="auto">
          <a:xfrm>
            <a:off x="3904370" y="1549734"/>
            <a:ext cx="6192688" cy="5405469"/>
          </a:xfrm>
          <a:prstGeom prst="rect">
            <a:avLst/>
          </a:prstGeom>
          <a:gradFill flip="none" rotWithShape="1">
            <a:gsLst>
              <a:gs pos="9000">
                <a:schemeClr val="bg1"/>
              </a:gs>
              <a:gs pos="60000">
                <a:schemeClr val="accent6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 lIns="86249" tIns="43124" rIns="86249" bIns="43124"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постановлением главы города Комсомольска-на-Амуре от 27 октября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года № 147, с 28 октября по 11 ноября  2025 года включительно на территории города Комсомольска-на-Амуре проводились публичные слушания по проекту бюджета города Комсомольска-на-Амуре на  2026 год и плановый период 2027 и 2028 годов посредством опубликования проекта решения Комсомольской-на-Амуре городской Думы «О бюджете города Комсомольска-на-Амуре на 2026 год и плановый период 2027 и 2028 годов» в официальном сетевом издании «ДВК - Медиа» и размещения на официальном сайте органов местного самоуправления города Комсомольска-на-Амуре в информационно-телекоммуникационной сети «Интернет». </a:t>
            </a:r>
          </a:p>
          <a:p>
            <a:pPr algn="just"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Предложения </a:t>
            </a:r>
            <a:r>
              <a:rPr lang="ru-RU" sz="1800" dirty="0">
                <a:latin typeface="Times New Roman"/>
                <a:ea typeface="Times New Roman"/>
              </a:rPr>
              <a:t>и замечания от граждан, являющихся </a:t>
            </a:r>
            <a:r>
              <a:rPr lang="ru-RU" sz="1800" dirty="0" smtClean="0">
                <a:latin typeface="Times New Roman"/>
                <a:ea typeface="Times New Roman"/>
              </a:rPr>
              <a:t>участниками публичных </a:t>
            </a:r>
            <a:r>
              <a:rPr lang="ru-RU" sz="1800" dirty="0">
                <a:latin typeface="Times New Roman"/>
                <a:ea typeface="Times New Roman"/>
              </a:rPr>
              <a:t>слушаний и постоянно проживающих на территории города Комсомольска-на-Амуре, в пределах которой проводились публичные слушания, а также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800" dirty="0">
                <a:latin typeface="Times New Roman"/>
                <a:ea typeface="Times New Roman"/>
              </a:rPr>
              <a:t>от иных участников публичных слушаний не поступили</a:t>
            </a:r>
            <a:r>
              <a:rPr lang="ru-RU" sz="1800" dirty="0" smtClean="0">
                <a:latin typeface="Times New Roman"/>
                <a:ea typeface="Times New Roman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6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655" y="1481641"/>
            <a:ext cx="9449470" cy="4453634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algn="just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7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</a:t>
            </a:r>
            <a:r>
              <a:rPr lang="ru-RU" sz="17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жителями, анализ обратной связи и </a:t>
            </a:r>
            <a:r>
              <a:rPr lang="ru-RU" sz="17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 </a:t>
            </a:r>
            <a:r>
              <a:rPr lang="ru-RU" sz="17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потребностей являются неотъемлемой частью работы администрации города Комсомольска-на-Амуре и Комсомольской-на-Амуре городской Думы.</a:t>
            </a:r>
          </a:p>
          <a:p>
            <a:pPr algn="just"/>
            <a:r>
              <a:rPr lang="ru-RU" sz="17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Одним </a:t>
            </a:r>
            <a:r>
              <a:rPr lang="ru-RU" sz="17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способов взаимодействия является обратная связь от населения и регулярное информирование о проделанной работе. </a:t>
            </a:r>
            <a:r>
              <a:rPr lang="ru-RU" sz="17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7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максимальной открытости </a:t>
            </a:r>
            <a:r>
              <a:rPr lang="ru-RU" sz="17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ведётся </a:t>
            </a:r>
            <a:r>
              <a:rPr lang="ru-RU" sz="17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в социальных сетях, таких как «Одноклассники», </a:t>
            </a:r>
            <a:r>
              <a:rPr lang="ru-RU" sz="17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«ВКонтакте</a:t>
            </a:r>
            <a:r>
              <a:rPr lang="ru-RU" sz="17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«Телеграмм». </a:t>
            </a:r>
          </a:p>
          <a:p>
            <a:pPr lvl="0" algn="just"/>
            <a:r>
              <a:rPr lang="ru-RU" sz="17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Принимая </a:t>
            </a:r>
            <a:r>
              <a:rPr lang="ru-RU" sz="17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внимание реалии социально-экономического положения города и стремясь к улучшению качества жизни горожан, администрация города активно работает над созданием благоприятной среды как для развития предприятий, бизнеса, так и социальной обеспеченности населения, что является результатом ежедневной системной и целенаправленной деятельности</a:t>
            </a:r>
            <a:r>
              <a:rPr lang="ru-RU" sz="17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17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</a:t>
            </a:r>
            <a:r>
              <a:rPr lang="ru-RU" sz="17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социально-экономического развития города путём вовлечения граждан в бюджетный процесс в 2026 году планируется выпуск муниципальных ценных бумаг города Комсомольска-на-Амуре в виде облигаций для населения на 60,0 млн рублей, погашение по которым предусмотрено в объёме 20,0 млн рублей. Средства  будут направлены на реконструкцию и благоустройство городского парка культуры и отдыха «Судостроитель». </a:t>
            </a:r>
          </a:p>
          <a:p>
            <a:pPr algn="just"/>
            <a:endParaRPr lang="ru-RU" sz="19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B3A8AB1-C4FA-4C07-81A0-5922205F6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" b="1111"/>
          <a:stretch>
            <a:fillRect/>
          </a:stretch>
        </p:blipFill>
        <p:spPr>
          <a:xfrm>
            <a:off x="331714" y="5740376"/>
            <a:ext cx="1979885" cy="1245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E58267-F2C7-4209-8E43-E876497AF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r="3912"/>
          <a:stretch>
            <a:fillRect/>
          </a:stretch>
        </p:blipFill>
        <p:spPr>
          <a:xfrm>
            <a:off x="7517590" y="5448525"/>
            <a:ext cx="2417020" cy="1495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B3751BD-73B8-4748-95D3-E366822FD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223" y="0"/>
            <a:ext cx="2240459" cy="8911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4B4A3FE-DDE1-4D4F-8703-E84007BFC7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703" y="6099360"/>
            <a:ext cx="1177000" cy="696429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873A5428-6825-4F35-83CE-A937863E7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43" y="5807457"/>
            <a:ext cx="1908212" cy="128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85985C7-9761-455C-8CE8-68A891DAFD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15" y="6110262"/>
            <a:ext cx="1144575" cy="6855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F3059E9-A089-42D7-B49E-D816FD0BE9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4" b="12594"/>
          <a:stretch>
            <a:fillRect/>
          </a:stretch>
        </p:blipFill>
        <p:spPr>
          <a:xfrm>
            <a:off x="5551959" y="5740375"/>
            <a:ext cx="1548172" cy="1055414"/>
          </a:xfrm>
          <a:prstGeom prst="rect">
            <a:avLst/>
          </a:prstGeom>
        </p:spPr>
      </p:pic>
      <p:sp>
        <p:nvSpPr>
          <p:cNvPr id="13" name="Текст 20">
            <a:extLst>
              <a:ext uri="{FF2B5EF4-FFF2-40B4-BE49-F238E27FC236}">
                <a16:creationId xmlns:a16="http://schemas.microsoft.com/office/drawing/2014/main" xmlns="" id="{1B0FFCF5-660E-4635-9B95-4EC45A6DED64}"/>
              </a:ext>
            </a:extLst>
          </p:cNvPr>
          <p:cNvSpPr txBox="1">
            <a:spLocks/>
          </p:cNvSpPr>
          <p:nvPr/>
        </p:nvSpPr>
        <p:spPr>
          <a:xfrm>
            <a:off x="23848" y="711113"/>
            <a:ext cx="9910762" cy="792088"/>
          </a:xfrm>
          <a:prstGeom prst="rect">
            <a:avLst/>
          </a:prstGeom>
        </p:spPr>
        <p:txBody>
          <a:bodyPr/>
          <a:lstStyle>
            <a:lvl1pPr marL="377873" indent="-377873" algn="l" defTabSz="1007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724" indent="-314894" algn="l" defTabSz="10076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576" indent="-251916" algn="l" defTabSz="1007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407" indent="-251916" algn="l" defTabSz="10076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237" indent="-251916" algn="l" defTabSz="100766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069" indent="-251916" algn="l" defTabSz="1007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4899" indent="-251916" algn="l" defTabSz="1007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8730" indent="-251916" algn="l" defTabSz="1007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2561" indent="-251916" algn="l" defTabSz="1007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ts val="2000"/>
              </a:lnSpc>
              <a:spcAft>
                <a:spcPts val="0"/>
              </a:spcAft>
              <a:buNone/>
            </a:pP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УЧАСТИЕ ГРАЖДАН</a:t>
            </a:r>
          </a:p>
          <a:p>
            <a:pPr marL="0" indent="0" algn="ctr" fontAlgn="auto">
              <a:lnSpc>
                <a:spcPts val="2000"/>
              </a:lnSpc>
              <a:spcAft>
                <a:spcPts val="0"/>
              </a:spcAft>
              <a:buNone/>
            </a:pP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 В БЮДЖЕТНОМ ПРОЦЕССЕ</a:t>
            </a:r>
            <a:endParaRPr lang="ru-RU" sz="2900" b="1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3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9254" y="531093"/>
            <a:ext cx="86049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КОНТАКТНАЯ ИНФОРМАЦИЯ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615469"/>
              </p:ext>
            </p:extLst>
          </p:nvPr>
        </p:nvGraphicFramePr>
        <p:xfrm>
          <a:off x="799431" y="1719225"/>
          <a:ext cx="8740942" cy="486578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326324"/>
                <a:gridCol w="4414618"/>
              </a:tblGrid>
              <a:tr h="100754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Финансовое управление </a:t>
                      </a:r>
                      <a:r>
                        <a:rPr kumimoji="0" lang="ru-RU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администрации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города Комсомольска-на-Амуре </a:t>
                      </a:r>
                      <a:endParaRPr kumimoji="0" lang="ru-RU" alt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Хабаровского края</a:t>
                      </a:r>
                      <a:endParaRPr kumimoji="0" lang="ru-RU" altLang="ru-RU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35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Финансового 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управления</a:t>
                      </a:r>
                    </a:p>
                  </a:txBody>
                  <a:tcPr marL="68577" marR="68577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Марьева Елена Анатольевна</a:t>
                      </a:r>
                    </a:p>
                  </a:txBody>
                  <a:tcPr marL="68577" marR="68577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1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Адрес</a:t>
                      </a:r>
                    </a:p>
                  </a:txBody>
                  <a:tcPr marL="68577" marR="68577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ул. Кирова, д. 41,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6 этаж, кабинет № 2 </a:t>
                      </a:r>
                    </a:p>
                  </a:txBody>
                  <a:tcPr marL="68577" marR="68577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82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Телефон, факс</a:t>
                      </a:r>
                    </a:p>
                  </a:txBody>
                  <a:tcPr marL="68577" marR="68577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52-27-30,  54-40-40 (факс)</a:t>
                      </a:r>
                    </a:p>
                  </a:txBody>
                  <a:tcPr marL="68577" marR="68577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00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</a:p>
                  </a:txBody>
                  <a:tcPr marL="68577" marR="68577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gorfo1@yandex.ru</a:t>
                      </a:r>
                      <a:endParaRPr kumimoji="0" lang="ru-RU" altLang="ru-RU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altLang="ru-RU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966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Часы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приёма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Четверг: с </a:t>
                      </a: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15:00 </a:t>
                      </a: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17:00</a:t>
                      </a:r>
                      <a:endParaRPr kumimoji="0" lang="ru-RU" altLang="ru-RU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Выходные дни – суббота, воскресенье</a:t>
                      </a:r>
                    </a:p>
                  </a:txBody>
                  <a:tcPr marL="68577" marR="68577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19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7DD4F375-F73E-4EF6-BA4B-CB4E768D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1" y="711113"/>
            <a:ext cx="9894374" cy="863680"/>
          </a:xfrm>
        </p:spPr>
        <p:txBody>
          <a:bodyPr>
            <a:normAutofit/>
          </a:bodyPr>
          <a:lstStyle/>
          <a:p>
            <a:pPr>
              <a:lnSpc>
                <a:spcPts val="4938"/>
              </a:lnSpc>
            </a:pPr>
            <a:r>
              <a:rPr lang="ru-RU" sz="3000" b="1" i="1" kern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ГЛОССАРИЙ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7B15BC50-2819-4045-8CA0-242FAD34DA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93903"/>
              </p:ext>
            </p:extLst>
          </p:nvPr>
        </p:nvGraphicFramePr>
        <p:xfrm>
          <a:off x="244739" y="2205502"/>
          <a:ext cx="9951736" cy="4722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59C8975-EF3D-4859-81BC-C0A0CCAB3D08}"/>
              </a:ext>
            </a:extLst>
          </p:cNvPr>
          <p:cNvSpPr txBox="1"/>
          <p:nvPr/>
        </p:nvSpPr>
        <p:spPr>
          <a:xfrm>
            <a:off x="-1" y="1574793"/>
            <a:ext cx="10261757" cy="575649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marL="2769259" indent="-2769259" algn="ctr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Доходы бюджета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B3751BD-73B8-4748-95D3-E366822FD4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4247" y="63041"/>
            <a:ext cx="2137120" cy="80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3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62282D5B-BE9A-41C0-AF78-30B6B93784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1462302"/>
              </p:ext>
            </p:extLst>
          </p:nvPr>
        </p:nvGraphicFramePr>
        <p:xfrm>
          <a:off x="113673" y="1217038"/>
          <a:ext cx="10270164" cy="591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615990" y="526201"/>
            <a:ext cx="5004556" cy="664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7662">
              <a:lnSpc>
                <a:spcPts val="4938"/>
              </a:lnSpc>
            </a:pPr>
            <a:r>
              <a:rPr lang="ru-RU" sz="3000" b="1" i="1" kern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ГЛОССАРИЙ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59" y="0"/>
            <a:ext cx="2131580" cy="85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66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ECE147-990B-4975-94C9-C0A00295C3F4}"/>
              </a:ext>
            </a:extLst>
          </p:cNvPr>
          <p:cNvSpPr txBox="1"/>
          <p:nvPr/>
        </p:nvSpPr>
        <p:spPr>
          <a:xfrm>
            <a:off x="184727" y="281255"/>
            <a:ext cx="9939772" cy="626945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algn="ctr">
              <a:lnSpc>
                <a:spcPts val="3950"/>
              </a:lnSpc>
            </a:pPr>
            <a:r>
              <a:rPr lang="ru-RU" sz="4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Этапы бюджетного процесса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97AD315F-479A-CC7D-6FBC-068F851FF149}"/>
              </a:ext>
            </a:extLst>
          </p:cNvPr>
          <p:cNvSpPr/>
          <p:nvPr/>
        </p:nvSpPr>
        <p:spPr>
          <a:xfrm>
            <a:off x="117557" y="1143161"/>
            <a:ext cx="4992013" cy="5687611"/>
          </a:xfrm>
          <a:prstGeom prst="ellipse">
            <a:avLst/>
          </a:prstGeom>
          <a:solidFill>
            <a:srgbClr val="F1A16B">
              <a:alpha val="5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83" tIns="56441" rIns="112883" bIns="56441" rtlCol="0" anchor="ctr"/>
          <a:lstStyle/>
          <a:p>
            <a:pPr algn="ctr"/>
            <a:endParaRPr lang="ru-RU" sz="1400" b="1" i="1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1400" b="1" i="1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Бюджетный процесс -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1400" b="1" i="1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1842AB61-730B-16AE-CF3F-5D760B2C10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7424353"/>
              </p:ext>
            </p:extLst>
          </p:nvPr>
        </p:nvGraphicFramePr>
        <p:xfrm>
          <a:off x="4946604" y="676842"/>
          <a:ext cx="5110724" cy="637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59" y="3356657"/>
            <a:ext cx="2052228" cy="172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0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350541"/>
              </p:ext>
            </p:extLst>
          </p:nvPr>
        </p:nvGraphicFramePr>
        <p:xfrm>
          <a:off x="1985686" y="991487"/>
          <a:ext cx="8170556" cy="610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5"/>
          <p:cNvSpPr txBox="1"/>
          <p:nvPr/>
        </p:nvSpPr>
        <p:spPr>
          <a:xfrm>
            <a:off x="2659895" y="6879281"/>
            <a:ext cx="1921632" cy="375594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17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5110148" y="6888247"/>
            <a:ext cx="1921632" cy="375594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1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</a:t>
            </a:r>
            <a:endParaRPr lang="ru-RU" sz="17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7474727" y="6888247"/>
            <a:ext cx="1749640" cy="375594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1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57663" y="639105"/>
            <a:ext cx="9688643" cy="1037308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ОСНОВНЫЕ ХАРАКТЕРИСТИКИ БЮДЖЕТА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ГОРОДА </a:t>
            </a: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КОМСОМОЛЬСКА-НА-АМУРЕ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8271" y="3167661"/>
            <a:ext cx="265136" cy="271647"/>
          </a:xfrm>
          <a:prstGeom prst="roundRect">
            <a:avLst/>
          </a:prstGeom>
          <a:solidFill>
            <a:srgbClr val="628C38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18271" y="3886945"/>
            <a:ext cx="265136" cy="272906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18271" y="4632408"/>
            <a:ext cx="265136" cy="263953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27641" y="648441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-154</a:t>
            </a:r>
            <a:endParaRPr lang="ru-RU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69932" y="648441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139</a:t>
            </a:r>
            <a:endParaRPr lang="ru-RU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64227" y="649323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179</a:t>
            </a:r>
            <a:endParaRPr lang="ru-RU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TextBox 15"/>
          <p:cNvSpPr txBox="1"/>
          <p:nvPr/>
        </p:nvSpPr>
        <p:spPr>
          <a:xfrm>
            <a:off x="403387" y="3132162"/>
            <a:ext cx="2635542" cy="375594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Доходы бюджета</a:t>
            </a:r>
          </a:p>
        </p:txBody>
      </p:sp>
      <p:sp>
        <p:nvSpPr>
          <p:cNvPr id="43" name="TextBox 15"/>
          <p:cNvSpPr txBox="1"/>
          <p:nvPr/>
        </p:nvSpPr>
        <p:spPr>
          <a:xfrm>
            <a:off x="505541" y="3863911"/>
            <a:ext cx="2533388" cy="375594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Расходы бюджета</a:t>
            </a:r>
          </a:p>
        </p:txBody>
      </p:sp>
      <p:sp>
        <p:nvSpPr>
          <p:cNvPr id="44" name="TextBox 15"/>
          <p:cNvSpPr txBox="1"/>
          <p:nvPr/>
        </p:nvSpPr>
        <p:spPr>
          <a:xfrm>
            <a:off x="583407" y="4584281"/>
            <a:ext cx="2533388" cy="375594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Дефицит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(-)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18271" y="5352488"/>
            <a:ext cx="265136" cy="26395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15"/>
          <p:cNvSpPr txBox="1"/>
          <p:nvPr/>
        </p:nvSpPr>
        <p:spPr>
          <a:xfrm>
            <a:off x="583407" y="5304361"/>
            <a:ext cx="2533388" cy="375594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Профицит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(+)</a:t>
            </a:r>
            <a:endParaRPr lang="ru-RU" sz="17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9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958844"/>
              </p:ext>
            </p:extLst>
          </p:nvPr>
        </p:nvGraphicFramePr>
        <p:xfrm>
          <a:off x="6728643" y="985950"/>
          <a:ext cx="3448127" cy="476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86092"/>
              </p:ext>
            </p:extLst>
          </p:nvPr>
        </p:nvGraphicFramePr>
        <p:xfrm>
          <a:off x="3518189" y="985950"/>
          <a:ext cx="3448127" cy="476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9188778" y="-8097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-6449" y="316502"/>
            <a:ext cx="10484507" cy="1037308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ПРОГНОЗ НАЛОГОВЫХ И НЕНАЛОГОВЫХ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ДОХОДОВ БЮДЖЕТА ГОРОДА </a:t>
            </a:r>
            <a:endParaRPr lang="ru-RU" sz="2900" b="1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  <p:graphicFrame>
        <p:nvGraphicFramePr>
          <p:cNvPr id="5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286210"/>
              </p:ext>
            </p:extLst>
          </p:nvPr>
        </p:nvGraphicFramePr>
        <p:xfrm>
          <a:off x="537339" y="985949"/>
          <a:ext cx="3448127" cy="476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5214815" y="5335844"/>
            <a:ext cx="265136" cy="271647"/>
          </a:xfrm>
          <a:prstGeom prst="roundRect">
            <a:avLst/>
          </a:prstGeom>
          <a:solidFill>
            <a:srgbClr val="628C38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5"/>
          <p:cNvSpPr txBox="1"/>
          <p:nvPr/>
        </p:nvSpPr>
        <p:spPr>
          <a:xfrm>
            <a:off x="5515955" y="5311813"/>
            <a:ext cx="3387439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ru-RU" sz="1600" b="1" dirty="0">
                <a:solidFill>
                  <a:srgbClr val="000000"/>
                </a:solidFill>
                <a:latin typeface="Arial Black" panose="020B0A04020102020204" pitchFamily="34" charset="0"/>
              </a:rPr>
              <a:t>Неналоговые доходы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4062" y="4887577"/>
            <a:ext cx="1921632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2026 </a:t>
            </a:r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год</a:t>
            </a:r>
            <a:endParaRPr lang="ru-RU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6166" y="4896543"/>
            <a:ext cx="1921632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202</a:t>
            </a:r>
            <a:r>
              <a:rPr lang="en-US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год</a:t>
            </a:r>
            <a:endParaRPr lang="ru-RU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7704538" y="4896543"/>
            <a:ext cx="1749640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202</a:t>
            </a:r>
            <a:r>
              <a:rPr lang="en-US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год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054266"/>
              </p:ext>
            </p:extLst>
          </p:nvPr>
        </p:nvGraphicFramePr>
        <p:xfrm>
          <a:off x="1320537" y="5895689"/>
          <a:ext cx="8227866" cy="126433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351102"/>
                <a:gridCol w="1800200"/>
                <a:gridCol w="2376264"/>
                <a:gridCol w="2700300"/>
              </a:tblGrid>
              <a:tr h="3151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ВСЕГО</a:t>
                      </a:r>
                      <a:endParaRPr lang="ru-RU" sz="16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Налоговые доходы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Неналоговые доходы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3296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2026 год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5 222,2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4 030,6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1 191,6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3296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2027 год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210,8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304,3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906,5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2899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2028 год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5 428,6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4 545,9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882,7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2229803" y="5319459"/>
            <a:ext cx="2448272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ru-RU" sz="1600" b="1" dirty="0">
                <a:solidFill>
                  <a:srgbClr val="000000"/>
                </a:solidFill>
                <a:latin typeface="Arial Black" panose="020B0A04020102020204" pitchFamily="34" charset="0"/>
              </a:rPr>
              <a:t>Налоговые доходы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87563" y="5355463"/>
            <a:ext cx="265136" cy="272906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5"/>
          <p:cNvSpPr txBox="1"/>
          <p:nvPr/>
        </p:nvSpPr>
        <p:spPr>
          <a:xfrm>
            <a:off x="1104062" y="1827071"/>
            <a:ext cx="1921632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5 222</a:t>
            </a:r>
            <a:endParaRPr lang="ru-RU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4170387" y="1683221"/>
            <a:ext cx="1921632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5 211</a:t>
            </a:r>
            <a:endParaRPr lang="ru-RU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7529681" y="1539205"/>
            <a:ext cx="1921632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5 429</a:t>
            </a:r>
            <a:endParaRPr lang="ru-RU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"/>
          <p:cNvSpPr txBox="1"/>
          <p:nvPr/>
        </p:nvSpPr>
        <p:spPr>
          <a:xfrm rot="307277">
            <a:off x="3029401" y="1740582"/>
            <a:ext cx="849075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"/>
          <p:cNvSpPr txBox="1"/>
          <p:nvPr/>
        </p:nvSpPr>
        <p:spPr>
          <a:xfrm rot="20871183">
            <a:off x="5887795" y="1621391"/>
            <a:ext cx="1616703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3103687" y="2439305"/>
            <a:ext cx="432054" cy="4303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2"/>
          <p:cNvSpPr txBox="1"/>
          <p:nvPr/>
        </p:nvSpPr>
        <p:spPr>
          <a:xfrm>
            <a:off x="3031679" y="3430996"/>
            <a:ext cx="497799" cy="44166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6380051" y="2299004"/>
            <a:ext cx="522579" cy="44170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2"/>
          <p:cNvSpPr txBox="1"/>
          <p:nvPr/>
        </p:nvSpPr>
        <p:spPr>
          <a:xfrm>
            <a:off x="6380051" y="3422973"/>
            <a:ext cx="504108" cy="42048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2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345341"/>
            <a:ext cx="10383838" cy="1037308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СТРУКТУРА НАЛОГОВЫХ И НЕНАЛОГОВЫХ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ДОХОДОВ БЮДЖЕТА ГОРОДА </a:t>
            </a:r>
            <a:endParaRPr lang="ru-RU" sz="2900" b="1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429390"/>
              </p:ext>
            </p:extLst>
          </p:nvPr>
        </p:nvGraphicFramePr>
        <p:xfrm>
          <a:off x="403387" y="1323181"/>
          <a:ext cx="9667074" cy="5688634"/>
        </p:xfrm>
        <a:graphic>
          <a:graphicData uri="http://schemas.openxmlformats.org/drawingml/2006/table">
            <a:tbl>
              <a:tblPr/>
              <a:tblGrid>
                <a:gridCol w="4572081"/>
                <a:gridCol w="1818628"/>
                <a:gridCol w="1656184"/>
                <a:gridCol w="1620181"/>
              </a:tblGrid>
              <a:tr h="3960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 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2027 год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2028  год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>
                        <a:alpha val="50000"/>
                      </a:srgb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Налоговые </a:t>
                      </a:r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неналоговые доходы: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5 222,2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5 210,8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5 428,6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Налоговые 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доходы, в том числе: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4 030,6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4 304,3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4 546,0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Налог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доходы физических лиц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2 989,1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3 213,3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3 431,8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Акцизы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нефтепродукты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49,2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66,8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69,7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3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Туристический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11,8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13,6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16,1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07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Налог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взимаемый в связи с применением 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упрощенной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системы налогообложения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259,7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271,2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282,3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Единый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сельскохозяйственный налог 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6,7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6,7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Налог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взимаемый в связи с применением патентной системы налогообложения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126,3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126,3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126,3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Налог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имущество физических лиц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193,1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205,6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208,0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Транспортный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127,1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129,3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131,6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Земельный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70,9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72,9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72,9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Госпошлина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196,7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198,7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200,6</a:t>
                      </a: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08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78460</TotalTime>
  <Words>2767</Words>
  <Application>Microsoft Office PowerPoint</Application>
  <PresentationFormat>Произвольный</PresentationFormat>
  <Paragraphs>745</Paragraphs>
  <Slides>32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2_Тема Office</vt:lpstr>
      <vt:lpstr>Презентация PowerPoint</vt:lpstr>
      <vt:lpstr>Презентация PowerPoint</vt:lpstr>
      <vt:lpstr>Презентация PowerPoint</vt:lpstr>
      <vt:lpstr>ГЛОССАРИЙ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Администрация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Савина Ольга Сергеевна</dc:creator>
  <cp:lastModifiedBy>Савон Н.А.</cp:lastModifiedBy>
  <cp:revision>2317</cp:revision>
  <cp:lastPrinted>2025-11-27T02:09:01Z</cp:lastPrinted>
  <dcterms:created xsi:type="dcterms:W3CDTF">2017-05-02T02:42:32Z</dcterms:created>
  <dcterms:modified xsi:type="dcterms:W3CDTF">2025-11-27T04:07:40Z</dcterms:modified>
</cp:coreProperties>
</file>